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  <p:sldMasterId id="2147483691" r:id="rId3"/>
  </p:sldMasterIdLst>
  <p:notesMasterIdLst>
    <p:notesMasterId r:id="rId21"/>
  </p:notesMasterIdLst>
  <p:sldIdLst>
    <p:sldId id="285" r:id="rId4"/>
    <p:sldId id="265" r:id="rId5"/>
    <p:sldId id="266" r:id="rId6"/>
    <p:sldId id="286" r:id="rId7"/>
    <p:sldId id="267" r:id="rId8"/>
    <p:sldId id="268" r:id="rId9"/>
    <p:sldId id="282" r:id="rId10"/>
    <p:sldId id="291" r:id="rId11"/>
    <p:sldId id="281" r:id="rId12"/>
    <p:sldId id="287" r:id="rId13"/>
    <p:sldId id="290" r:id="rId14"/>
    <p:sldId id="263" r:id="rId15"/>
    <p:sldId id="289" r:id="rId16"/>
    <p:sldId id="288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retto, Lorenzo" initials="D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9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86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EA611-EC18-4E24-A817-46A16B47936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34C30-5486-40A7-952F-D2FEB820CA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1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sym typeface="Arial"/>
            </a:endParaRPr>
          </a:p>
          <a:p>
            <a:pPr>
              <a:defRPr/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fld id="{DA36182A-1C77-4952-ADAD-A5CDDFABB881}" type="slidenum">
              <a:rPr lang="en-GB" altLang="en-US">
                <a:solidFill>
                  <a:prstClr val="black"/>
                </a:solidFill>
                <a:latin typeface="Calibri" pitchFamily="34" charset="0"/>
              </a:rPr>
              <a:pPr/>
              <a:t>13</a:t>
            </a:fld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35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4C30-5486-40A7-952F-D2FEB820CA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3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3F0C-0375-4974-B7CD-94612B032BF7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4C30-5486-40A7-952F-D2FEB820CA3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09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sym typeface="Arial"/>
            </a:endParaRPr>
          </a:p>
          <a:p>
            <a:pPr>
              <a:defRPr/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fld id="{DA36182A-1C77-4952-ADAD-A5CDDFABB881}" type="slidenum">
              <a:rPr lang="en-GB" altLang="en-US">
                <a:solidFill>
                  <a:prstClr val="black"/>
                </a:solidFill>
                <a:latin typeface="Calibri" pitchFamily="34" charset="0"/>
              </a:rPr>
              <a:pPr/>
              <a:t>11</a:t>
            </a:fld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41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sym typeface="Arial"/>
            </a:endParaRPr>
          </a:p>
          <a:p>
            <a:pPr>
              <a:defRPr/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fld id="{DA36182A-1C77-4952-ADAD-A5CDDFABB881}" type="slidenum">
              <a:rPr lang="en-GB" altLang="en-US">
                <a:solidFill>
                  <a:prstClr val="black"/>
                </a:solidFill>
                <a:latin typeface="Calibri" pitchFamily="34" charset="0"/>
              </a:rPr>
              <a:pPr/>
              <a:t>12</a:t>
            </a:fld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2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50802EB0-3504-4EDE-8B86-920666E38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en-GB" dirty="0">
              <a:solidFill>
                <a:srgbClr val="585858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E152161-818B-4964-AD46-6A1D1A4F3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4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596"/>
          </a:xfr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de-DE">
              <a:solidFill>
                <a:srgbClr val="58585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0A071F7-CCDB-448E-A7FE-42EA1A1398F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3733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en-GB">
              <a:solidFill>
                <a:srgbClr val="585858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D4FBE65-8012-4B2B-BF90-9016317A92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183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EA428-BE0C-4E8B-97EE-ECB476706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18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50802EB0-3504-4EDE-8B86-920666E38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875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90E1B38A-7952-42A4-8B2A-15B5A9B63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631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8719E814-0482-4D8E-BCD1-E4A8FE10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5833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CECBD14E-FFD4-4E31-A417-20F001A7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292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58"/>
          <p:cNvSpPr>
            <a:spLocks noGrp="1"/>
          </p:cNvSpPr>
          <p:nvPr>
            <p:ph type="sldNum" sz="quarter" idx="10"/>
          </p:nvPr>
        </p:nvSpPr>
        <p:spPr>
          <a:xfrm>
            <a:off x="4357688" y="6488113"/>
            <a:ext cx="414337" cy="127000"/>
          </a:xfrm>
        </p:spPr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BBC6BA86-08B9-4B4F-9BC9-3F49150E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708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9401F89E-DD46-48C3-862B-723FB1391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9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8719E814-0482-4D8E-BCD1-E4A8FE10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543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3CA13901-2DF4-4EC4-A23A-8FB35B20A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8666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E39CB1FF-FED5-482C-A957-E1E8D01E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7440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213100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GB" smtClean="0">
                <a:solidFill>
                  <a:srgbClr val="585858"/>
                </a:solidFill>
              </a:rPr>
              <a:t>CompNet approach to competitiveness</a:t>
            </a:r>
            <a:endParaRPr lang="en-GB">
              <a:solidFill>
                <a:srgbClr val="585858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6E9EB3F-5522-4DFA-AD53-6DCCE385A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05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>
                <a:solidFill>
                  <a:srgbClr val="585858"/>
                </a:solidFill>
              </a:rPr>
              <a:t>CompNet approach to competitiveness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8BD8833-F33C-430F-BF60-B9BEDC31CB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97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en-GB" dirty="0">
              <a:solidFill>
                <a:srgbClr val="585858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E152161-818B-4964-AD46-6A1D1A4F3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2636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596"/>
          </a:xfr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de-DE">
              <a:solidFill>
                <a:srgbClr val="58585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0A071F7-CCDB-448E-A7FE-42EA1A1398F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42550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85858"/>
                </a:solidFill>
              </a:rPr>
              <a:t>Allocative efficiency and productivity growth</a:t>
            </a:r>
            <a:endParaRPr lang="en-GB">
              <a:solidFill>
                <a:srgbClr val="585858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D4FBE65-8012-4B2B-BF90-9016317A92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821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EA428-BE0C-4E8B-97EE-ECB476706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23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5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4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CECBD14E-FFD4-4E31-A417-20F001A7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53174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37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82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43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877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93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477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82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71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7D3E-9372-4501-A656-232172ECAA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525C-AB4A-4D57-99B0-110612E2DE71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9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58"/>
          <p:cNvSpPr>
            <a:spLocks noGrp="1"/>
          </p:cNvSpPr>
          <p:nvPr>
            <p:ph type="sldNum" sz="quarter" idx="10"/>
          </p:nvPr>
        </p:nvSpPr>
        <p:spPr>
          <a:xfrm>
            <a:off x="4357688" y="6488113"/>
            <a:ext cx="414337" cy="127000"/>
          </a:xfrm>
        </p:spPr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BBC6BA86-08B9-4B4F-9BC9-3F49150E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7558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9401F89E-DD46-48C3-862B-723FB1391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08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3CA13901-2DF4-4EC4-A23A-8FB35B20A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183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ea typeface="Helvetica Neue" charset="0"/>
              </a:defRPr>
            </a:lvl1pPr>
          </a:lstStyle>
          <a:p>
            <a:pPr>
              <a:defRPr/>
            </a:pPr>
            <a:fld id="{E39CB1FF-FED5-482C-A957-E1E8D01E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064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213100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GB" smtClean="0">
                <a:solidFill>
                  <a:srgbClr val="585858"/>
                </a:solidFill>
              </a:rPr>
              <a:t>CompNet approach to competitiveness</a:t>
            </a:r>
            <a:endParaRPr lang="en-GB">
              <a:solidFill>
                <a:srgbClr val="585858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6E9EB3F-5522-4DFA-AD53-6DCCE385A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7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269875" y="6477000"/>
            <a:ext cx="3870325" cy="188913"/>
          </a:xfrm>
          <a:prstGeom prst="rect">
            <a:avLst/>
          </a:prstGeo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>
                <a:solidFill>
                  <a:srgbClr val="585858"/>
                </a:solidFill>
              </a:rPr>
              <a:t>CompNet approach to competitiveness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8BD8833-F33C-430F-BF60-B9BEDC31CB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5054672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17" imgW="216" imgH="216" progId="TCLayout.ActiveDocument.1">
                  <p:embed/>
                </p:oleObj>
              </mc:Choice>
              <mc:Fallback>
                <p:oleObj name="think-cell Slide" r:id="rId1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Shape 2"/>
          <p:cNvSpPr>
            <a:spLocks noChangeArrowheads="1"/>
          </p:cNvSpPr>
          <p:nvPr/>
        </p:nvSpPr>
        <p:spPr bwMode="auto">
          <a:xfrm>
            <a:off x="271463" y="104775"/>
            <a:ext cx="6502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Rubric</a:t>
            </a:r>
          </a:p>
        </p:txBody>
      </p:sp>
      <p:sp>
        <p:nvSpPr>
          <p:cNvPr id="7171" name="Shape 3"/>
          <p:cNvSpPr>
            <a:spLocks noChangeArrowheads="1"/>
          </p:cNvSpPr>
          <p:nvPr/>
        </p:nvSpPr>
        <p:spPr bwMode="auto">
          <a:xfrm>
            <a:off x="6534150" y="6477000"/>
            <a:ext cx="229076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algn="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4B95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www.ecb.europa.eu © </a:t>
            </a:r>
          </a:p>
        </p:txBody>
      </p:sp>
      <p:sp>
        <p:nvSpPr>
          <p:cNvPr id="7172" name="Shape 4"/>
          <p:cNvSpPr>
            <a:spLocks noChangeArrowheads="1"/>
          </p:cNvSpPr>
          <p:nvPr/>
        </p:nvSpPr>
        <p:spPr bwMode="auto">
          <a:xfrm>
            <a:off x="0" y="-26988"/>
            <a:ext cx="9144000" cy="477838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fontAlgn="base">
              <a:spcBef>
                <a:spcPts val="1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585858"/>
              </a:solidFill>
              <a:latin typeface="Arial" pitchFamily="34" charset="0"/>
              <a:ea typeface="MS PGothic" pitchFamily="34" charset="-128"/>
              <a:cs typeface="Arial" pitchFamily="34" charset="0"/>
              <a:sym typeface="Arial" pitchFamily="34" charset="0"/>
            </a:endParaRPr>
          </a:p>
        </p:txBody>
      </p:sp>
      <p:sp>
        <p:nvSpPr>
          <p:cNvPr id="7173" name="Shape 5"/>
          <p:cNvSpPr>
            <a:spLocks noGrp="1"/>
          </p:cNvSpPr>
          <p:nvPr>
            <p:ph type="body" idx="1"/>
          </p:nvPr>
        </p:nvSpPr>
        <p:spPr bwMode="auto">
          <a:xfrm>
            <a:off x="269875" y="1428750"/>
            <a:ext cx="85947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Body Level One</a:t>
            </a:r>
          </a:p>
          <a:p>
            <a:pPr lvl="1"/>
            <a:r>
              <a:rPr lang="en-US" altLang="en-US" smtClean="0">
                <a:sym typeface="Arial" pitchFamily="34" charset="0"/>
              </a:rPr>
              <a:t>Body Level Two</a:t>
            </a:r>
          </a:p>
          <a:p>
            <a:pPr lvl="2"/>
            <a:r>
              <a:rPr lang="en-US" altLang="en-US" smtClean="0">
                <a:sym typeface="Arial" pitchFamily="34" charset="0"/>
              </a:rPr>
              <a:t>Body Level Three</a:t>
            </a:r>
          </a:p>
          <a:p>
            <a:pPr lvl="3"/>
            <a:r>
              <a:rPr lang="en-US" altLang="en-US" smtClean="0">
                <a:sym typeface="Arial" pitchFamily="34" charset="0"/>
              </a:rPr>
              <a:t>Body Level Four</a:t>
            </a:r>
          </a:p>
          <a:p>
            <a:pPr lvl="4"/>
            <a:r>
              <a:rPr lang="en-US" altLang="en-US" smtClean="0">
                <a:sym typeface="Arial" pitchFamily="34" charset="0"/>
              </a:rPr>
              <a:t>Body Level Five</a:t>
            </a:r>
          </a:p>
        </p:txBody>
      </p:sp>
      <p:sp>
        <p:nvSpPr>
          <p:cNvPr id="7174" name="Shape 6"/>
          <p:cNvSpPr>
            <a:spLocks noGrp="1"/>
          </p:cNvSpPr>
          <p:nvPr>
            <p:ph type="title"/>
          </p:nvPr>
        </p:nvSpPr>
        <p:spPr bwMode="auto">
          <a:xfrm>
            <a:off x="269875" y="660400"/>
            <a:ext cx="8594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 Black" pitchFamily="34" charset="0"/>
              </a:rPr>
              <a:t>Title Text</a:t>
            </a:r>
          </a:p>
        </p:txBody>
      </p:sp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4357688" y="6477000"/>
            <a:ext cx="414337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9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DF55A7-D664-4303-AD45-282B2DAE35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/>
  <p:hf hdr="0" ftr="0" dt="0"/>
  <p:txStyles>
    <p:titleStyle>
      <a:lvl1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1pPr>
      <a:lvl2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2pPr>
      <a:lvl3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3pPr>
      <a:lvl4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4pPr>
      <a:lvl5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5pPr>
      <a:lvl6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6pPr>
      <a:lvl7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7pPr>
      <a:lvl8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8pPr>
      <a:lvl9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298450" indent="-298450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MS PGothic" pitchFamily="34" charset="-128"/>
          <a:cs typeface="Arial"/>
          <a:sym typeface="Arial" pitchFamily="34" charset="0"/>
        </a:defRPr>
      </a:lvl1pPr>
      <a:lvl2pPr marL="661988" indent="-361950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–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2pPr>
      <a:lvl3pPr marL="1031875" indent="-4333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3pPr>
      <a:lvl4pPr marL="1285875" indent="-3698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–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4pPr>
      <a:lvl5pPr marL="1590675" indent="-3698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5pPr>
      <a:lvl6pPr marL="20485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6pPr>
      <a:lvl7pPr marL="25057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7pPr>
      <a:lvl8pPr marL="29629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8pPr>
      <a:lvl9pPr marL="3420179" indent="-370592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2"/>
          <p:cNvSpPr>
            <a:spLocks noChangeArrowheads="1"/>
          </p:cNvSpPr>
          <p:nvPr/>
        </p:nvSpPr>
        <p:spPr bwMode="auto">
          <a:xfrm>
            <a:off x="271463" y="104775"/>
            <a:ext cx="6502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Rubric</a:t>
            </a:r>
          </a:p>
        </p:txBody>
      </p:sp>
      <p:sp>
        <p:nvSpPr>
          <p:cNvPr id="7171" name="Shape 3"/>
          <p:cNvSpPr>
            <a:spLocks noChangeArrowheads="1"/>
          </p:cNvSpPr>
          <p:nvPr/>
        </p:nvSpPr>
        <p:spPr bwMode="auto">
          <a:xfrm>
            <a:off x="6534150" y="6477000"/>
            <a:ext cx="229076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algn="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4B95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www.ecb.europa.eu © </a:t>
            </a:r>
          </a:p>
        </p:txBody>
      </p:sp>
      <p:sp>
        <p:nvSpPr>
          <p:cNvPr id="7172" name="Shape 4"/>
          <p:cNvSpPr>
            <a:spLocks noChangeArrowheads="1"/>
          </p:cNvSpPr>
          <p:nvPr/>
        </p:nvSpPr>
        <p:spPr bwMode="auto">
          <a:xfrm>
            <a:off x="0" y="-26988"/>
            <a:ext cx="9144000" cy="477838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9pPr>
          </a:lstStyle>
          <a:p>
            <a:pPr fontAlgn="base">
              <a:spcBef>
                <a:spcPts val="1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585858"/>
              </a:solidFill>
              <a:latin typeface="Arial" pitchFamily="34" charset="0"/>
              <a:ea typeface="MS PGothic" pitchFamily="34" charset="-128"/>
              <a:cs typeface="Arial" pitchFamily="34" charset="0"/>
              <a:sym typeface="Arial" pitchFamily="34" charset="0"/>
            </a:endParaRPr>
          </a:p>
        </p:txBody>
      </p:sp>
      <p:sp>
        <p:nvSpPr>
          <p:cNvPr id="7173" name="Shape 5"/>
          <p:cNvSpPr>
            <a:spLocks noGrp="1"/>
          </p:cNvSpPr>
          <p:nvPr>
            <p:ph type="body" idx="1"/>
          </p:nvPr>
        </p:nvSpPr>
        <p:spPr bwMode="auto">
          <a:xfrm>
            <a:off x="269875" y="1428750"/>
            <a:ext cx="85947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Body Level One</a:t>
            </a:r>
          </a:p>
          <a:p>
            <a:pPr lvl="1"/>
            <a:r>
              <a:rPr lang="en-US" altLang="en-US" smtClean="0">
                <a:sym typeface="Arial" pitchFamily="34" charset="0"/>
              </a:rPr>
              <a:t>Body Level Two</a:t>
            </a:r>
          </a:p>
          <a:p>
            <a:pPr lvl="2"/>
            <a:r>
              <a:rPr lang="en-US" altLang="en-US" smtClean="0">
                <a:sym typeface="Arial" pitchFamily="34" charset="0"/>
              </a:rPr>
              <a:t>Body Level Three</a:t>
            </a:r>
          </a:p>
          <a:p>
            <a:pPr lvl="3"/>
            <a:r>
              <a:rPr lang="en-US" altLang="en-US" smtClean="0">
                <a:sym typeface="Arial" pitchFamily="34" charset="0"/>
              </a:rPr>
              <a:t>Body Level Four</a:t>
            </a:r>
          </a:p>
          <a:p>
            <a:pPr lvl="4"/>
            <a:r>
              <a:rPr lang="en-US" altLang="en-US" smtClean="0">
                <a:sym typeface="Arial" pitchFamily="34" charset="0"/>
              </a:rPr>
              <a:t>Body Level Five</a:t>
            </a:r>
          </a:p>
        </p:txBody>
      </p:sp>
      <p:sp>
        <p:nvSpPr>
          <p:cNvPr id="7174" name="Shape 6"/>
          <p:cNvSpPr>
            <a:spLocks noGrp="1"/>
          </p:cNvSpPr>
          <p:nvPr>
            <p:ph type="title"/>
          </p:nvPr>
        </p:nvSpPr>
        <p:spPr bwMode="auto">
          <a:xfrm>
            <a:off x="269875" y="660400"/>
            <a:ext cx="8594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 Black" pitchFamily="34" charset="0"/>
              </a:rPr>
              <a:t>Title Text</a:t>
            </a:r>
          </a:p>
        </p:txBody>
      </p:sp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4357688" y="6477000"/>
            <a:ext cx="414337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9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DF55A7-D664-4303-AD45-282B2DAE35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 spd="med"/>
  <p:hf hdr="0" ftr="0" dt="0"/>
  <p:txStyles>
    <p:titleStyle>
      <a:lvl1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1pPr>
      <a:lvl2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2pPr>
      <a:lvl3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3pPr>
      <a:lvl4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4pPr>
      <a:lvl5pPr algn="ctr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rgbClr val="003399"/>
          </a:solidFill>
          <a:latin typeface="Arial Black"/>
          <a:ea typeface="MS PGothic" pitchFamily="34" charset="-128"/>
          <a:cs typeface="Arial Black"/>
          <a:sym typeface="Arial Black" pitchFamily="34" charset="0"/>
        </a:defRPr>
      </a:lvl5pPr>
      <a:lvl6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6pPr>
      <a:lvl7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7pPr>
      <a:lvl8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8pPr>
      <a:lvl9pPr>
        <a:lnSpc>
          <a:spcPts val="2700"/>
        </a:lnSpc>
        <a:defRPr sz="2400">
          <a:solidFill>
            <a:srgbClr val="003399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298450" indent="-298450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MS PGothic" pitchFamily="34" charset="-128"/>
          <a:cs typeface="Arial"/>
          <a:sym typeface="Arial" pitchFamily="34" charset="0"/>
        </a:defRPr>
      </a:lvl1pPr>
      <a:lvl2pPr marL="661988" indent="-361950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–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2pPr>
      <a:lvl3pPr marL="1031875" indent="-4333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3pPr>
      <a:lvl4pPr marL="1285875" indent="-3698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–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4pPr>
      <a:lvl5pPr marL="1590675" indent="-369888" algn="l" rtl="0" eaLnBrk="0" fontAlgn="base" hangingPunct="0">
        <a:spcBef>
          <a:spcPts val="700"/>
        </a:spcBef>
        <a:spcAft>
          <a:spcPct val="0"/>
        </a:spcAft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 pitchFamily="34" charset="0"/>
        </a:defRPr>
      </a:lvl5pPr>
      <a:lvl6pPr marL="20485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6pPr>
      <a:lvl7pPr marL="25057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7pPr>
      <a:lvl8pPr marL="2962979" indent="-370593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8pPr>
      <a:lvl9pPr marL="3420179" indent="-370592">
        <a:spcBef>
          <a:spcPts val="700"/>
        </a:spcBef>
        <a:buClr>
          <a:srgbClr val="003399"/>
        </a:buClr>
        <a:buSzPct val="100000"/>
        <a:buChar char="•"/>
        <a:defRPr sz="2200">
          <a:solidFill>
            <a:srgbClr val="585858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sz="9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07D3E-9372-4501-A656-232172ECAA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525C-AB4A-4D57-99B0-110612E2DE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e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jpeg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-net.org/about-us/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-net.org/research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622" y="3183359"/>
            <a:ext cx="680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Helvetica Neue"/>
                <a:cs typeface="Arial" panose="020B0604020202020204" pitchFamily="34" charset="0"/>
              </a:rPr>
              <a:t>CompNet and its value added</a:t>
            </a:r>
            <a:endParaRPr lang="en-GB" sz="2800" b="1" dirty="0">
              <a:solidFill>
                <a:schemeClr val="bg1"/>
              </a:solidFill>
              <a:latin typeface="Helvetica Neu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8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622" y="3183359"/>
            <a:ext cx="680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Helvetica Neue"/>
                <a:cs typeface="Arial" panose="020B0604020202020204" pitchFamily="34" charset="0"/>
              </a:rPr>
              <a:t>Examples and applications</a:t>
            </a:r>
            <a:endParaRPr lang="en-GB" sz="2800" b="1" dirty="0">
              <a:solidFill>
                <a:prstClr val="white"/>
              </a:solidFill>
              <a:latin typeface="Helvetica Neu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71550" y="4412222"/>
            <a:ext cx="7200850" cy="4462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spcBef>
                <a:spcPts val="300"/>
              </a:spcBef>
              <a:spcAft>
                <a:spcPts val="3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In 2009, countries reported different reactions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1550" y="3975982"/>
            <a:ext cx="7200850" cy="4462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spcBef>
                <a:spcPts val="300"/>
              </a:spcBef>
              <a:spcAft>
                <a:spcPts val="3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Generally, the productivity distribution is asymmetric and skewed</a:t>
            </a:r>
          </a:p>
        </p:txBody>
      </p:sp>
      <p:sp>
        <p:nvSpPr>
          <p:cNvPr id="144392" name="Shape 8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7B27A0F-AF81-4193-BB60-D58BC1ED8EF1}" type="slidenum">
              <a:rPr lang="en-US" altLang="en-US" sz="1000" smtClean="0">
                <a:solidFill>
                  <a:srgbClr val="000000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12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  <a:sym typeface="Arial Black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r>
              <a:rPr lang="en-US" altLang="en-US" sz="2200" dirty="0">
                <a:latin typeface="+mn-lt"/>
                <a:cs typeface="Arial" panose="020B0604020202020204" pitchFamily="34" charset="0"/>
              </a:rPr>
              <a:t>Labour productivity </a:t>
            </a:r>
            <a:r>
              <a:rPr lang="en-US" altLang="en-US" sz="2200" dirty="0" smtClean="0">
                <a:latin typeface="+mn-lt"/>
                <a:cs typeface="Arial" panose="020B0604020202020204" pitchFamily="34" charset="0"/>
              </a:rPr>
              <a:t>distribution in 2004 and 2013</a:t>
            </a:r>
            <a:endParaRPr lang="en-US" altLang="en-US" sz="2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19561" y="5085184"/>
            <a:ext cx="4500476" cy="12875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indent="-12700" algn="ctr" eaLnBrk="0" hangingPunct="0">
              <a:spcBef>
                <a:spcPts val="700"/>
              </a:spcBef>
              <a:buClr>
                <a:srgbClr val="003399"/>
              </a:buClr>
              <a:buSzPct val="100000"/>
              <a:defRPr/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Policies should continue making</a:t>
            </a:r>
          </a:p>
          <a:p>
            <a:pPr indent="-12700" algn="ctr" eaLnBrk="0" hangingPunct="0">
              <a:spcBef>
                <a:spcPts val="700"/>
              </a:spcBef>
              <a:buClr>
                <a:srgbClr val="003399"/>
              </a:buClr>
              <a:buSzPct val="100000"/>
              <a:defRPr/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the “</a:t>
            </a:r>
            <a:r>
              <a:rPr lang="en-US" sz="22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right-tail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” even </a:t>
            </a:r>
          </a:p>
          <a:p>
            <a:pPr indent="-12700" algn="ctr" eaLnBrk="0" hangingPunct="0">
              <a:spcBef>
                <a:spcPts val="700"/>
              </a:spcBef>
              <a:buClr>
                <a:srgbClr val="003399"/>
              </a:buClr>
              <a:buSzPct val="100000"/>
              <a:defRPr/>
            </a:pPr>
            <a:r>
              <a:rPr lang="en-US" sz="22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thicker</a:t>
            </a:r>
            <a:endParaRPr lang="en-US" sz="2200" b="1" dirty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027" name="Picture 3" descr="P:\ECB business areas\DGR\Databases and Programme files\CompNet\Personal folders\Paolo\Presentation 5th round\Kernels\Graphs\kernel_lprod\2004\kernel_lprod_BELGIUM_20E_macsec1_04_new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21" y="548680"/>
            <a:ext cx="4321879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:\ECB business areas\DGR\Databases and Programme files\CompNet\Personal folders\Paolo\Presentation 5th round\Kernels\Graphs\kernel_lprod\2004-2009\kernel_lprod_BELGIUM_20E_macsec1_0409_new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22" y="548680"/>
            <a:ext cx="4321878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127" y="548680"/>
            <a:ext cx="4317873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:\ECB business areas\DGR\Databases and Programme files\CompNet\Personal folders\Paolo\Presentation 5th round\Kernels\Graphs\kernel_lprod\2004\kernel_lprod_ITALY_20E_macsec1_04_new.e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603" y="549040"/>
            <a:ext cx="4321877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:\ECB business areas\DGR\Databases and Programme files\CompNet\Personal folders\Paolo\Presentation 5th round\Kernels\Graphs\kernel_lprod\2004-2009\kernel_lprod_ITALY_20E_macsec1_0409_new.e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602" y="548680"/>
            <a:ext cx="4321878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0602" y="548680"/>
            <a:ext cx="4317874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10730" y="919757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2004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3920" y="1259040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2009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4327" y="1711845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2013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6951" y="1092348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2004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6584" y="1441351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2009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9" name="Right Arrow 18"/>
          <p:cNvSpPr/>
          <p:nvPr/>
        </p:nvSpPr>
        <p:spPr>
          <a:xfrm rot="13804324">
            <a:off x="6591959" y="1500500"/>
            <a:ext cx="876265" cy="180000"/>
          </a:xfrm>
          <a:prstGeom prst="rightArrow">
            <a:avLst/>
          </a:prstGeom>
          <a:solidFill>
            <a:srgbClr val="FF0000"/>
          </a:solidFill>
          <a:ln w="25400" cap="flat">
            <a:solidFill>
              <a:srgbClr val="8E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0" name="Right Arrow 29"/>
          <p:cNvSpPr/>
          <p:nvPr/>
        </p:nvSpPr>
        <p:spPr>
          <a:xfrm rot="2916770">
            <a:off x="2205014" y="1710992"/>
            <a:ext cx="876265" cy="180000"/>
          </a:xfrm>
          <a:prstGeom prst="rightArrow">
            <a:avLst/>
          </a:prstGeom>
          <a:solidFill>
            <a:srgbClr val="00B050"/>
          </a:solidFill>
          <a:ln w="25400" cap="flat">
            <a:solidFill>
              <a:srgbClr val="016F1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514039" y="1124744"/>
            <a:ext cx="1226313" cy="1125376"/>
            <a:chOff x="6443128" y="1043516"/>
            <a:chExt cx="1226313" cy="1125376"/>
          </a:xfrm>
        </p:grpSpPr>
        <p:sp>
          <p:nvSpPr>
            <p:cNvPr id="32" name="Rectangle 31"/>
            <p:cNvSpPr/>
            <p:nvPr/>
          </p:nvSpPr>
          <p:spPr>
            <a:xfrm>
              <a:off x="6443128" y="1043516"/>
              <a:ext cx="1226313" cy="1125376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bg1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endParaRPr lang="en-GB">
                <a:solidFill>
                  <a:srgbClr val="585858"/>
                </a:solidFill>
                <a:sym typeface="Helvetica Neue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3018148">
              <a:off x="6557704" y="1546184"/>
              <a:ext cx="876265" cy="180000"/>
            </a:xfrm>
            <a:prstGeom prst="rightArrow">
              <a:avLst/>
            </a:prstGeom>
            <a:solidFill>
              <a:srgbClr val="00B050"/>
            </a:solidFill>
            <a:ln w="25400" cap="flat">
              <a:solidFill>
                <a:srgbClr val="016F13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endParaRPr lang="en-GB">
                <a:solidFill>
                  <a:srgbClr val="585858"/>
                </a:solidFill>
                <a:sym typeface="Helvetica Neue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374807" y="2143893"/>
            <a:ext cx="64546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200" b="1" dirty="0" smtClean="0">
                <a:solidFill>
                  <a:srgbClr val="585858"/>
                </a:solidFill>
                <a:sym typeface="Helvetica Neue"/>
              </a:rPr>
              <a:t>2013</a:t>
            </a:r>
            <a:endParaRPr lang="en-GB" sz="1200" b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870573"/>
            <a:ext cx="7850908" cy="115415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spcBef>
                <a:spcPts val="300"/>
              </a:spcBef>
              <a:spcAft>
                <a:spcPts val="300"/>
              </a:spcAft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In 2013, the labour productivity distribution was more skewed to the right </a:t>
            </a:r>
          </a:p>
          <a:p>
            <a:pPr indent="268288" latinLnBrk="1" hangingPunct="0">
              <a:spcBef>
                <a:spcPts val="300"/>
              </a:spcBef>
              <a:spcAft>
                <a:spcPts val="300"/>
              </a:spcAft>
              <a:buClr>
                <a:srgbClr val="003399"/>
              </a:buClr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relatively to the pre crisis period</a:t>
            </a:r>
          </a:p>
          <a:p>
            <a:pPr algn="ctr" latinLnBrk="1" hangingPunct="0">
              <a:spcBef>
                <a:spcPts val="300"/>
              </a:spcBef>
              <a:spcAft>
                <a:spcPts val="300"/>
              </a:spcAft>
              <a:buClr>
                <a:srgbClr val="003399"/>
              </a:buClr>
            </a:pPr>
            <a:r>
              <a:rPr lang="en-GB" dirty="0" smtClean="0">
                <a:solidFill>
                  <a:srgbClr val="585858"/>
                </a:solidFill>
                <a:sym typeface="Wingdings" panose="05000000000000000000" pitchFamily="2" charset="2"/>
              </a:rPr>
              <a:t>     </a:t>
            </a:r>
            <a:r>
              <a:rPr lang="en-GB" dirty="0" smtClean="0">
                <a:solidFill>
                  <a:srgbClr val="003399"/>
                </a:solidFill>
                <a:sym typeface="Wingdings" panose="05000000000000000000" pitchFamily="2" charset="2"/>
              </a:rPr>
              <a:t></a:t>
            </a:r>
            <a:r>
              <a:rPr lang="en-GB" dirty="0" smtClean="0">
                <a:solidFill>
                  <a:srgbClr val="585858"/>
                </a:solidFill>
                <a:sym typeface="Wingdings" panose="05000000000000000000" pitchFamily="2" charset="2"/>
              </a:rPr>
              <a:t> I</a:t>
            </a:r>
            <a:r>
              <a:rPr lang="en-GB" dirty="0" smtClean="0">
                <a:solidFill>
                  <a:srgbClr val="585858"/>
                </a:solidFill>
                <a:sym typeface="Helvetica Neue"/>
              </a:rPr>
              <a:t>ncrease in the share of the most productive firms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564" y="4266966"/>
            <a:ext cx="7848872" cy="175432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Typical example of the possibilities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given by granular data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solidFill>
                  <a:srgbClr val="585858"/>
                </a:solidFill>
                <a:sym typeface="Helvetica Neue"/>
              </a:rPr>
              <a:t>Targeted</a:t>
            </a:r>
            <a:r>
              <a:rPr lang="en-GB" dirty="0" smtClean="0">
                <a:solidFill>
                  <a:srgbClr val="585858"/>
                </a:solidFill>
                <a:sym typeface="Helvetica Neue"/>
              </a:rPr>
              <a:t> analysis on tails and extreme observations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Full density distribution estimation </a:t>
            </a: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585858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Better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representation of reality </a:t>
            </a:r>
            <a:endParaRPr lang="en-GB" dirty="0" smtClean="0">
              <a:solidFill>
                <a:srgbClr val="585858"/>
              </a:solidFill>
              <a:sym typeface="Helvetica Neue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Broader research questions </a:t>
            </a: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585858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More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585858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precise answers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585858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31582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11" grpId="0" animBg="1"/>
      <p:bldP spid="11" grpId="1" animBg="1"/>
      <p:bldP spid="13" grpId="0"/>
      <p:bldP spid="14" grpId="0"/>
      <p:bldP spid="16" grpId="0"/>
      <p:bldP spid="19" grpId="0" animBg="1"/>
      <p:bldP spid="30" grpId="0" animBg="1"/>
      <p:bldP spid="17" grpId="0"/>
      <p:bldP spid="4" grpId="0" animBg="1"/>
      <p:bldP spid="4" grpId="1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2" name="Shape 8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7B27A0F-AF81-4193-BB60-D58BC1ED8EF1}" type="slidenum">
              <a:rPr lang="en-US" altLang="en-US" sz="1000" smtClean="0">
                <a:solidFill>
                  <a:srgbClr val="000000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21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  <a:sym typeface="Arial Black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r>
              <a:rPr lang="en-US" altLang="en-US" sz="2200" dirty="0" smtClean="0">
                <a:latin typeface="+mn-lt"/>
                <a:cs typeface="Arial" panose="020B0604020202020204" pitchFamily="34" charset="0"/>
              </a:rPr>
              <a:t>How productivity level is related to credit constraints (CC)?</a:t>
            </a:r>
            <a:endParaRPr lang="en-US" altLang="en-US" sz="2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865" y="4487199"/>
            <a:ext cx="871366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35353"/>
                </a:solidFill>
                <a:sym typeface="Helvetica Neue"/>
              </a:rPr>
              <a:t>More productive firms seem to be on average less credit constrained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9"/>
          <a:stretch/>
        </p:blipFill>
        <p:spPr bwMode="auto">
          <a:xfrm>
            <a:off x="4869700" y="1305104"/>
            <a:ext cx="4094788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305104"/>
            <a:ext cx="4207501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9576" y="1988840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Least 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0684" y="1954478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Least 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76" y="2492896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Median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0684" y="2480024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Median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576" y="2996952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Most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68402" y="2984080"/>
            <a:ext cx="576000" cy="33855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Most</a:t>
            </a:r>
          </a:p>
          <a:p>
            <a:pPr algn="r" latinLnBrk="1" hangingPunct="0"/>
            <a:r>
              <a:rPr lang="en-GB" sz="800" dirty="0">
                <a:solidFill>
                  <a:srgbClr val="585858"/>
                </a:solidFill>
                <a:sym typeface="Helvetica Neue"/>
              </a:rPr>
              <a:t>productive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6021288"/>
            <a:ext cx="674504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>
              <a:buClr>
                <a:srgbClr val="003399"/>
              </a:buClr>
            </a:pPr>
            <a:r>
              <a:rPr lang="en-GB" dirty="0">
                <a:solidFill>
                  <a:srgbClr val="585858"/>
                </a:solidFill>
                <a:sym typeface="Helvetica Neue"/>
              </a:rPr>
              <a:t>Reference: </a:t>
            </a:r>
            <a:r>
              <a:rPr lang="en-GB" dirty="0" err="1">
                <a:solidFill>
                  <a:srgbClr val="585858"/>
                </a:solidFill>
                <a:sym typeface="Helvetica Neue"/>
              </a:rPr>
              <a:t>CompNet</a:t>
            </a:r>
            <a:r>
              <a:rPr lang="en-GB" dirty="0">
                <a:solidFill>
                  <a:srgbClr val="585858"/>
                </a:solidFill>
                <a:sym typeface="Helvetica Neue"/>
              </a:rPr>
              <a:t> Financial module, </a:t>
            </a:r>
            <a:r>
              <a:rPr lang="en-GB" dirty="0" err="1">
                <a:solidFill>
                  <a:srgbClr val="585858"/>
                </a:solidFill>
                <a:sym typeface="Helvetica Neue"/>
              </a:rPr>
              <a:t>Ferrando</a:t>
            </a:r>
            <a:r>
              <a:rPr lang="en-GB" dirty="0">
                <a:solidFill>
                  <a:srgbClr val="585858"/>
                </a:solidFill>
                <a:sym typeface="Helvetica Neue"/>
              </a:rPr>
              <a:t> et al. (2015)</a:t>
            </a:r>
            <a:endParaRPr lang="en-GB" i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526" y="620688"/>
            <a:ext cx="8621853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>
              <a:buClr>
                <a:srgbClr val="003399"/>
              </a:buClr>
            </a:pPr>
            <a:r>
              <a:rPr lang="en-GB" i="1" dirty="0">
                <a:solidFill>
                  <a:srgbClr val="585858"/>
                </a:solidFill>
                <a:sym typeface="Helvetica Neue"/>
              </a:rPr>
              <a:t>CompNet has computed Credit Constraints indicators based on firms’ financial </a:t>
            </a:r>
          </a:p>
          <a:p>
            <a:pPr latinLnBrk="1" hangingPunct="0">
              <a:buClr>
                <a:srgbClr val="003399"/>
              </a:buClr>
            </a:pPr>
            <a:r>
              <a:rPr lang="en-GB" i="1" dirty="0">
                <a:solidFill>
                  <a:srgbClr val="585858"/>
                </a:solidFill>
                <a:sym typeface="Helvetica Neue"/>
              </a:rPr>
              <a:t>characteristics and information available in the SAFE survey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4967505"/>
            <a:ext cx="1231336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35353"/>
                </a:solidFill>
                <a:sym typeface="Helvetica Neue"/>
              </a:rPr>
              <a:t>The credit crunch hit mostly the least productive firms</a:t>
            </a:r>
            <a:endParaRPr lang="en-GB" i="1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392" y="5373216"/>
            <a:ext cx="6889061" cy="615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35353"/>
                </a:solidFill>
                <a:sym typeface="Helvetica Neue"/>
              </a:rPr>
              <a:t>In all countries access to credit improved in the recovery period</a:t>
            </a:r>
          </a:p>
          <a:p>
            <a:pPr latinLnBrk="1" hangingPunct="0">
              <a:buClr>
                <a:srgbClr val="003399"/>
              </a:buClr>
            </a:pPr>
            <a:r>
              <a:rPr lang="en-GB" sz="1600" i="1" dirty="0">
                <a:solidFill>
                  <a:srgbClr val="003399"/>
                </a:solidFill>
                <a:sym typeface="Helvetica Neue"/>
              </a:rPr>
              <a:t>     With the exception of Denmark and Finland</a:t>
            </a:r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84912" y="1953215"/>
            <a:ext cx="576064" cy="304188"/>
          </a:xfrm>
          <a:prstGeom prst="ellipse">
            <a:avLst/>
          </a:prstGeom>
          <a:noFill/>
          <a:ln w="25400" cap="flat">
            <a:solidFill>
              <a:srgbClr val="FF99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020272" y="1893840"/>
            <a:ext cx="1584000" cy="396000"/>
          </a:xfrm>
          <a:prstGeom prst="ellipse">
            <a:avLst/>
          </a:prstGeom>
          <a:noFill/>
          <a:ln w="25400" cap="flat">
            <a:solidFill>
              <a:srgbClr val="FF99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21495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" grpId="0"/>
      <p:bldP spid="15" grpId="0"/>
      <p:bldP spid="3" grpId="0"/>
      <p:bldP spid="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5654" y="701580"/>
            <a:ext cx="3935071" cy="286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150" y="701580"/>
            <a:ext cx="3935070" cy="286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5654" y="3509892"/>
            <a:ext cx="3935071" cy="286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445452" y="3362918"/>
            <a:ext cx="291203" cy="72000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6376" y="2726992"/>
            <a:ext cx="923508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Least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32440" y="1772816"/>
            <a:ext cx="995516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Median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45028" y="1161040"/>
            <a:ext cx="915172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Most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44392" name="Shape 8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7B27A0F-AF81-4193-BB60-D58BC1ED8EF1}" type="slidenum">
              <a:rPr lang="en-US" altLang="en-US" sz="1000" smtClean="0">
                <a:solidFill>
                  <a:srgbClr val="000000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13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  <a:sym typeface="Arial Black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  <a:sym typeface="Arial Black" pitchFamily="34" charset="0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r>
              <a:rPr lang="en-US" altLang="en-US" sz="2200" dirty="0" smtClean="0">
                <a:latin typeface="+mn-lt"/>
                <a:cs typeface="Arial" panose="020B0604020202020204" pitchFamily="34" charset="0"/>
              </a:rPr>
              <a:t>Profitability (ROA) and productivity distributions</a:t>
            </a:r>
            <a:endParaRPr lang="en-US" altLang="en-US" sz="2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7472" y="3856984"/>
            <a:ext cx="4328544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In 2009, there has been a sharp </a:t>
            </a:r>
          </a:p>
          <a:p>
            <a:pPr latinLnBrk="1" hangingPunct="0">
              <a:buClr>
                <a:srgbClr val="003399"/>
              </a:buClr>
            </a:pPr>
            <a:r>
              <a:rPr lang="en-GB" dirty="0">
                <a:solidFill>
                  <a:srgbClr val="585858"/>
                </a:solidFill>
                <a:sym typeface="Helvetica Neue"/>
              </a:rPr>
              <a:t> </a:t>
            </a:r>
            <a:r>
              <a:rPr lang="en-GB" dirty="0" smtClean="0">
                <a:solidFill>
                  <a:srgbClr val="585858"/>
                </a:solidFill>
                <a:sym typeface="Helvetica Neue"/>
              </a:rPr>
              <a:t>   decline in ROA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51920" y="2060848"/>
            <a:ext cx="923508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Least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44860" y="1268760"/>
            <a:ext cx="915172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Most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1628800"/>
            <a:ext cx="936104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Median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28971" y="5558642"/>
            <a:ext cx="923508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Least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75814" y="4748684"/>
            <a:ext cx="1067524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Median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52167" y="2178517"/>
            <a:ext cx="288032" cy="8280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4029" y="4125193"/>
            <a:ext cx="915172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atinLnBrk="1" hangingPunct="0"/>
            <a:r>
              <a:rPr lang="en-GB" sz="800" dirty="0" smtClean="0">
                <a:solidFill>
                  <a:srgbClr val="585858"/>
                </a:solidFill>
                <a:sym typeface="Helvetica Neue"/>
              </a:rPr>
              <a:t>Most productive</a:t>
            </a:r>
            <a:endParaRPr lang="en-GB" sz="800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172787" y="4581128"/>
            <a:ext cx="324000" cy="12240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37853" y="1420409"/>
            <a:ext cx="396000" cy="15840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905" y="4634017"/>
            <a:ext cx="4065413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85858"/>
                </a:solidFill>
                <a:sym typeface="Helvetica Neue"/>
              </a:rPr>
              <a:t>Low productive firms were the most    affected by the </a:t>
            </a:r>
            <a:r>
              <a:rPr lang="en-GB" dirty="0" smtClean="0">
                <a:solidFill>
                  <a:srgbClr val="585858"/>
                </a:solidFill>
                <a:sym typeface="Helvetica Neue"/>
              </a:rPr>
              <a:t>crisis</a:t>
            </a:r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445224"/>
            <a:ext cx="4155033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In </a:t>
            </a:r>
            <a:r>
              <a:rPr lang="en-GB" dirty="0">
                <a:solidFill>
                  <a:srgbClr val="585858"/>
                </a:solidFill>
                <a:sym typeface="Helvetica Neue"/>
              </a:rPr>
              <a:t>2013, all </a:t>
            </a:r>
            <a:r>
              <a:rPr lang="en-GB" dirty="0" smtClean="0">
                <a:solidFill>
                  <a:srgbClr val="585858"/>
                </a:solidFill>
                <a:sym typeface="Helvetica Neue"/>
              </a:rPr>
              <a:t>firms recovery in their </a:t>
            </a:r>
          </a:p>
          <a:p>
            <a:pPr marL="266700" latinLnBrk="1" hangingPunct="0">
              <a:buClr>
                <a:srgbClr val="003399"/>
              </a:buClr>
            </a:pPr>
            <a:r>
              <a:rPr lang="en-GB" dirty="0" smtClean="0">
                <a:solidFill>
                  <a:srgbClr val="585858"/>
                </a:solidFill>
                <a:sym typeface="Helvetica Neue"/>
              </a:rPr>
              <a:t>profitability</a:t>
            </a:r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79912" y="1988840"/>
            <a:ext cx="978872" cy="360040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073607" y="5486342"/>
            <a:ext cx="978872" cy="360040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77916" y="2654692"/>
            <a:ext cx="978872" cy="360040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51218" y="1304856"/>
            <a:ext cx="244718" cy="756000"/>
          </a:xfrm>
          <a:prstGeom prst="ellipse">
            <a:avLst/>
          </a:prstGeom>
          <a:noFill/>
          <a:ln w="19050" cap="flat">
            <a:solidFill>
              <a:srgbClr val="00B05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8296408" y="4367695"/>
            <a:ext cx="244718" cy="1080000"/>
          </a:xfrm>
          <a:prstGeom prst="ellipse">
            <a:avLst/>
          </a:prstGeom>
          <a:noFill/>
          <a:ln w="19050" cap="flat">
            <a:solidFill>
              <a:srgbClr val="00B05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03326" y="1427620"/>
            <a:ext cx="244718" cy="1152000"/>
          </a:xfrm>
          <a:prstGeom prst="ellipse">
            <a:avLst/>
          </a:prstGeom>
          <a:noFill/>
          <a:ln w="19050" cap="flat">
            <a:solidFill>
              <a:srgbClr val="00B05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13885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20" grpId="0" animBg="1"/>
      <p:bldP spid="21" grpId="0" animBg="1"/>
      <p:bldP spid="4" grpId="0"/>
      <p:bldP spid="5" grpId="0"/>
      <p:bldP spid="6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622" y="3183359"/>
            <a:ext cx="680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Helvetica Neue"/>
                <a:cs typeface="Arial" panose="020B0604020202020204" pitchFamily="34" charset="0"/>
              </a:rPr>
              <a:t>More about the network</a:t>
            </a:r>
            <a:endParaRPr lang="en-GB" sz="2800" b="1" dirty="0">
              <a:solidFill>
                <a:prstClr val="white"/>
              </a:solidFill>
              <a:latin typeface="Helvetica Neu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200" b="1" dirty="0" smtClean="0">
                <a:cs typeface="Arial" panose="020B0604020202020204" pitchFamily="34" charset="0"/>
              </a:rPr>
              <a:t>Our partner institutions</a:t>
            </a:r>
            <a:endParaRPr lang="en-GB" sz="2200" b="1" dirty="0"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8BD8833-F33C-430F-BF60-B9BEDC31CB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395536" y="2060848"/>
            <a:ext cx="8136904" cy="45704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914400" rtl="0" fontAlgn="auto" latinLnBrk="1" hangingPunc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European Central Bank (ECB)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European Commission (EC)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Halle Institute of Economic Research (IWH)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European Bank of Reconstruction and Development (EBRD)</a:t>
            </a:r>
          </a:p>
          <a:p>
            <a:pPr marL="285750" indent="-285750" latinLnBrk="1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schemeClr val="accent1"/>
                </a:solidFill>
                <a:sym typeface="Helvetica Neue"/>
              </a:rPr>
              <a:t>European Investment Bank (EIB</a:t>
            </a: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)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Tinbergen Institute</a:t>
            </a:r>
          </a:p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700" b="1" dirty="0" smtClean="0">
                <a:solidFill>
                  <a:schemeClr val="accent1"/>
                </a:solidFill>
                <a:sym typeface="Helvetica Neue"/>
              </a:rPr>
              <a:t>And a number of National Central Banks and National Statistical Institutes</a:t>
            </a:r>
          </a:p>
          <a:p>
            <a:pPr marL="285750" marR="0" indent="-285750" algn="l" defTabSz="914400" rtl="0" fontAlgn="auto" latinLnBrk="1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17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Textfeld 4"/>
          <p:cNvSpPr txBox="1">
            <a:spLocks noGrp="1"/>
          </p:cNvSpPr>
          <p:nvPr>
            <p:ph type="title"/>
          </p:nvPr>
        </p:nvSpPr>
        <p:spPr>
          <a:xfrm>
            <a:off x="179512" y="476672"/>
            <a:ext cx="9144000" cy="1323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fontAlgn="auto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kern="1200" dirty="0" smtClean="0">
                <a:latin typeface="Helvetica Neue"/>
                <a:ea typeface="Helvetica Neue"/>
                <a:cs typeface="Helvetica Neue"/>
              </a:rPr>
              <a:t>CompNet is an independent Network of researchers and policy makers</a:t>
            </a:r>
            <a:br>
              <a:rPr lang="en-GB" sz="2000" kern="1200" dirty="0" smtClean="0">
                <a:latin typeface="Helvetica Neue"/>
                <a:ea typeface="Helvetica Neue"/>
                <a:cs typeface="Helvetica Neue"/>
              </a:rPr>
            </a:br>
            <a:r>
              <a:rPr lang="en-GB" sz="2000" kern="1200" dirty="0" smtClean="0">
                <a:latin typeface="Helvetica Neue"/>
                <a:ea typeface="Helvetica Neue"/>
                <a:cs typeface="Helvetica Neue"/>
              </a:rPr>
              <a:t>Its member Institutions are: </a:t>
            </a:r>
            <a:endParaRPr kumimoji="0" lang="de-DE" sz="2000" b="0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Arial Black" panose="020B0A04020102020204" pitchFamily="34" charset="0"/>
              <a:sym typeface="Helvetica Neue"/>
            </a:endParaRPr>
          </a:p>
        </p:txBody>
      </p:sp>
      <p:pic>
        <p:nvPicPr>
          <p:cNvPr id="7" name="Picture 6" descr="ECB_EN_RG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7098"/>
            <a:ext cx="2211705" cy="79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776" y="1556792"/>
            <a:ext cx="1450704" cy="1007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40" y="4653136"/>
            <a:ext cx="165354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064" y="2348880"/>
            <a:ext cx="2679192" cy="795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413" y="3212976"/>
            <a:ext cx="2485067" cy="5144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197106"/>
            <a:ext cx="2679192" cy="5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680368"/>
          </a:xfrm>
        </p:spPr>
        <p:txBody>
          <a:bodyPr/>
          <a:lstStyle/>
          <a:p>
            <a:r>
              <a:rPr lang="de-DE" dirty="0" smtClean="0">
                <a:latin typeface="+mn-lt"/>
              </a:rPr>
              <a:t>CompNet </a:t>
            </a:r>
            <a:r>
              <a:rPr lang="de-DE" dirty="0" err="1" smtClean="0">
                <a:latin typeface="+mn-lt"/>
              </a:rPr>
              <a:t>Governance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composed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by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three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main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bodies</a:t>
            </a: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200" b="1" dirty="0" err="1">
                <a:cs typeface="Arial" panose="020B0604020202020204" pitchFamily="34" charset="0"/>
              </a:rPr>
              <a:t>Governance</a:t>
            </a:r>
            <a:r>
              <a:rPr lang="de-DE" sz="2200" dirty="0" smtClean="0"/>
              <a:t> </a:t>
            </a:r>
            <a:r>
              <a:rPr lang="de-DE" sz="2200" b="1" dirty="0" err="1">
                <a:cs typeface="Arial" panose="020B0604020202020204" pitchFamily="34" charset="0"/>
              </a:rPr>
              <a:t>Structure</a:t>
            </a:r>
            <a:endParaRPr lang="de-DE" sz="2200" b="1" dirty="0"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8BD8833-F33C-430F-BF60-B9BEDC31CB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669607" y="1556792"/>
            <a:ext cx="7632848" cy="4678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400050" marR="0" indent="-4000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</a:pPr>
            <a: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  <a:t>Steering Committee</a:t>
            </a:r>
            <a:b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</a:b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- sets the overall strategy of the network</a:t>
            </a:r>
            <a:b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</a:b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- composed of representatives of the partner institutions</a:t>
            </a:r>
            <a:b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</a:br>
            <a:endParaRPr lang="en-GB" sz="2000" dirty="0">
              <a:solidFill>
                <a:srgbClr val="585858"/>
              </a:solidFill>
              <a:cs typeface="Arial" panose="020B0604020202020204" pitchFamily="34" charset="0"/>
              <a:sym typeface="Helvetica Neue"/>
            </a:endParaRP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romanUcPeriod"/>
              <a:tabLst/>
            </a:pPr>
            <a: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  <a:t>Advisory Board</a:t>
            </a:r>
            <a:b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</a:b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- provides guidance on the long term research objectives</a:t>
            </a:r>
            <a:b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</a:b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- lead by Mr. </a:t>
            </a:r>
            <a:r>
              <a:rPr lang="en-GB" sz="2000" dirty="0" err="1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Vitor</a:t>
            </a: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</a:t>
            </a:r>
            <a:r>
              <a:rPr lang="en-GB" sz="2000" dirty="0" err="1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Constâncio</a:t>
            </a: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(Vice President of the ECB)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/>
            </a:r>
            <a:b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</a:br>
            <a:endParaRPr lang="en-GB" dirty="0">
              <a:solidFill>
                <a:srgbClr val="585858"/>
              </a:solidFill>
              <a:cs typeface="Arial" panose="020B0604020202020204" pitchFamily="34" charset="0"/>
              <a:sym typeface="Helvetica Neue"/>
            </a:endParaRP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romanUcPeriod"/>
              <a:tabLst/>
            </a:pPr>
            <a: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  <a:t>Executive Committee</a:t>
            </a:r>
            <a:br>
              <a:rPr lang="en-GB" sz="2000" b="1" dirty="0" smtClean="0">
                <a:solidFill>
                  <a:srgbClr val="003399"/>
                </a:solidFill>
                <a:ea typeface="MS PGothic" pitchFamily="34" charset="-128"/>
                <a:cs typeface="Arial Black"/>
                <a:sym typeface="Helvetica Neue"/>
              </a:rPr>
            </a:b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- responsible for day-to-day management of the network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GB" sz="2000" dirty="0">
              <a:solidFill>
                <a:srgbClr val="585858"/>
              </a:solidFill>
              <a:cs typeface="Arial" panose="020B0604020202020204" pitchFamily="34" charset="0"/>
              <a:sym typeface="Helvetica Neue"/>
            </a:endParaRP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    For a more detailed overview </a:t>
            </a:r>
            <a:r>
              <a:rPr lang="en-GB" sz="2000" dirty="0" smtClean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visit </a:t>
            </a: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our </a:t>
            </a:r>
            <a:r>
              <a:rPr lang="en-GB" sz="2000" dirty="0" smtClean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website </a:t>
            </a:r>
          </a:p>
          <a:p>
            <a:pPr marR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</a:t>
            </a:r>
            <a:r>
              <a:rPr lang="en-GB" sz="2000" dirty="0" smtClean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   at </a:t>
            </a: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  <a:hlinkClick r:id="rId2"/>
              </a:rPr>
              <a:t>www.comp-net.org/about-us/</a:t>
            </a:r>
            <a:r>
              <a:rPr lang="en-GB" sz="2000" dirty="0">
                <a:solidFill>
                  <a:srgbClr val="585858"/>
                </a:solidFill>
                <a:cs typeface="Arial" panose="020B0604020202020204" pitchFamily="34" charset="0"/>
                <a:sym typeface="Helvetica Neue"/>
              </a:rPr>
              <a:t> 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</a:pPr>
            <a:endParaRPr kumimoji="0" lang="de-DE" sz="2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</a:pPr>
            <a:endParaRPr kumimoji="0" lang="de-DE" sz="20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876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+mn-lt"/>
              </a:rPr>
              <a:t>CompNet features a dedicated working paper series within the ECB and the Halle Institute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91705"/>
            <a:ext cx="8617842" cy="4561631"/>
          </a:xfrm>
        </p:spPr>
        <p:txBody>
          <a:bodyPr/>
          <a:lstStyle/>
          <a:p>
            <a:pPr marL="0" indent="0">
              <a:buNone/>
            </a:pPr>
            <a:r>
              <a:rPr lang="en-GB" sz="2000" kern="1200" dirty="0">
                <a:latin typeface="+mn-lt"/>
                <a:ea typeface="+mn-ea"/>
                <a:cs typeface="Arial" panose="020B0604020202020204" pitchFamily="34" charset="0"/>
              </a:rPr>
              <a:t>Since its establishment, CompNet produced more than 50 working papers.</a:t>
            </a:r>
          </a:p>
          <a:p>
            <a:pPr marL="0" indent="0">
              <a:buNone/>
            </a:pPr>
            <a:endParaRPr lang="en-GB" sz="2000" kern="1200" dirty="0"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kern="1200" dirty="0">
                <a:latin typeface="+mn-lt"/>
                <a:ea typeface="+mn-ea"/>
                <a:cs typeface="Arial" panose="020B0604020202020204" pitchFamily="34" charset="0"/>
              </a:rPr>
              <a:t>More than 20 of them appeared on peer reviewed journals like: 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Journal of International Economics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Journal of International Money and Finance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World Economy</a:t>
            </a:r>
          </a:p>
          <a:p>
            <a:pPr marL="598487" lvl="2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</a:t>
            </a:r>
            <a:r>
              <a:rPr lang="en-GB" sz="2000" kern="1200" dirty="0">
                <a:latin typeface="+mn-lt"/>
                <a:ea typeface="+mn-ea"/>
                <a:cs typeface="Arial" panose="020B0604020202020204" pitchFamily="34" charset="0"/>
              </a:rPr>
              <a:t>For a detailed overview of our publications please visit:</a:t>
            </a:r>
          </a:p>
          <a:p>
            <a:pPr marL="300038" lvl="1" indent="0">
              <a:buNone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hlinkClick r:id="rId2"/>
              </a:rPr>
              <a:t>www.comp-net.org/research/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endParaRPr lang="de-DE" dirty="0" smtClean="0">
              <a:solidFill>
                <a:schemeClr val="accent1"/>
              </a:solidFill>
              <a:latin typeface="+mn-lt"/>
            </a:endParaRPr>
          </a:p>
          <a:p>
            <a:endParaRPr lang="de-DE" dirty="0" smtClean="0"/>
          </a:p>
          <a:p>
            <a:endParaRPr lang="de-DE" dirty="0" smtClean="0"/>
          </a:p>
          <a:p>
            <a:pPr marL="598487" lvl="2" indent="0">
              <a:buNone/>
            </a:pPr>
            <a:endParaRPr lang="de-DE" dirty="0" smtClean="0"/>
          </a:p>
          <a:p>
            <a:pPr marL="598487" lvl="2" indent="0">
              <a:buNone/>
            </a:pPr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200" b="1" dirty="0">
                <a:cs typeface="Arial" panose="020B0604020202020204" pitchFamily="34" charset="0"/>
              </a:rPr>
              <a:t>Research output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E9EB3F-5522-4DFA-AD53-6DCCE385A60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GB" altLang="en-US" sz="900" smtClean="0"/>
          </a:p>
        </p:txBody>
      </p:sp>
      <p:sp>
        <p:nvSpPr>
          <p:cNvPr id="142339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sz="2200" dirty="0">
                <a:latin typeface="+mn-lt"/>
                <a:cs typeface="Arial" panose="020B0604020202020204" pitchFamily="34" charset="0"/>
                <a:sym typeface="Arial Black" pitchFamily="34" charset="0"/>
              </a:rPr>
              <a:t>CompNet goals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54310" y="713636"/>
            <a:ext cx="8666162" cy="523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82" tIns="50791" rIns="88882" bIns="50791"/>
          <a:lstStyle/>
          <a:p>
            <a:pPr marL="274638" indent="-274638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585858"/>
                </a:solidFill>
                <a:sym typeface="Gill Sans"/>
              </a:rPr>
              <a:t>The EU system of Central Banks set up the Competitiveness Research Network (</a:t>
            </a:r>
            <a:r>
              <a:rPr lang="en-GB" b="1" dirty="0" err="1">
                <a:solidFill>
                  <a:srgbClr val="585858"/>
                </a:solidFill>
                <a:sym typeface="Gill Sans"/>
              </a:rPr>
              <a:t>CompNet</a:t>
            </a:r>
            <a:r>
              <a:rPr lang="en-GB" dirty="0">
                <a:solidFill>
                  <a:srgbClr val="585858"/>
                </a:solidFill>
                <a:sym typeface="Gill Sans"/>
              </a:rPr>
              <a:t>) in March 2012</a:t>
            </a:r>
          </a:p>
          <a:p>
            <a:pPr marL="274638" indent="-274638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Arial" pitchFamily="34" charset="0"/>
              <a:buChar char="•"/>
              <a:defRPr/>
            </a:pPr>
            <a:endParaRPr lang="en-US" sz="9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indent="-274638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585858"/>
                </a:solidFill>
                <a:sym typeface="Gill Sans"/>
              </a:rPr>
              <a:t>Now it has expanded to become a network of academics and policy practitioners collaborating to:</a:t>
            </a:r>
          </a:p>
          <a:p>
            <a:pPr marL="666750" indent="-354013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r>
              <a:rPr lang="en-US" dirty="0">
                <a:solidFill>
                  <a:srgbClr val="585858"/>
                </a:solidFill>
                <a:sym typeface="Gill Sans"/>
              </a:rPr>
              <a:t>P</a:t>
            </a:r>
            <a:r>
              <a:rPr lang="en-US" dirty="0" smtClean="0">
                <a:solidFill>
                  <a:srgbClr val="585858"/>
                </a:solidFill>
                <a:sym typeface="Gill Sans"/>
              </a:rPr>
              <a:t>rovide </a:t>
            </a:r>
            <a:r>
              <a:rPr lang="en-US" dirty="0">
                <a:solidFill>
                  <a:srgbClr val="585858"/>
                </a:solidFill>
                <a:sym typeface="Gill Sans"/>
              </a:rPr>
              <a:t>a robust theoretical and empirical link between the drivers of competitiveness and macroeconomic performance for</a:t>
            </a:r>
            <a:r>
              <a:rPr lang="en-US" b="1" dirty="0">
                <a:solidFill>
                  <a:srgbClr val="585858"/>
                </a:solidFill>
                <a:sym typeface="Gill Sans"/>
              </a:rPr>
              <a:t> research</a:t>
            </a:r>
            <a:r>
              <a:rPr lang="en-US" dirty="0">
                <a:solidFill>
                  <a:srgbClr val="585858"/>
                </a:solidFill>
                <a:sym typeface="Gill Sans"/>
              </a:rPr>
              <a:t>,</a:t>
            </a:r>
            <a:r>
              <a:rPr lang="en-US" b="1" dirty="0">
                <a:solidFill>
                  <a:srgbClr val="585858"/>
                </a:solidFill>
                <a:sym typeface="Gill Sans"/>
              </a:rPr>
              <a:t> policy analysis </a:t>
            </a:r>
            <a:r>
              <a:rPr lang="en-US" u="sng" dirty="0">
                <a:solidFill>
                  <a:srgbClr val="585858"/>
                </a:solidFill>
                <a:sym typeface="Gill Sans"/>
              </a:rPr>
              <a:t>and</a:t>
            </a:r>
            <a:r>
              <a:rPr lang="en-US" b="1" dirty="0">
                <a:solidFill>
                  <a:srgbClr val="585858"/>
                </a:solidFill>
                <a:sym typeface="Gill Sans"/>
              </a:rPr>
              <a:t> country surveillance </a:t>
            </a:r>
          </a:p>
          <a:p>
            <a:pPr marL="666750" indent="-354013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585858"/>
                </a:solidFill>
                <a:sym typeface="Gill Sans"/>
              </a:rPr>
              <a:t>Use </a:t>
            </a:r>
            <a:r>
              <a:rPr lang="en-US" dirty="0">
                <a:solidFill>
                  <a:srgbClr val="585858"/>
                </a:solidFill>
                <a:sym typeface="Gill Sans"/>
              </a:rPr>
              <a:t>cross-country benchmarking and adopting a </a:t>
            </a:r>
            <a:r>
              <a:rPr lang="en-US" b="1" dirty="0">
                <a:solidFill>
                  <a:srgbClr val="585858"/>
                </a:solidFill>
                <a:sym typeface="Gill Sans"/>
              </a:rPr>
              <a:t>multi-dimensional </a:t>
            </a:r>
            <a:r>
              <a:rPr lang="en-US" dirty="0">
                <a:solidFill>
                  <a:srgbClr val="585858"/>
                </a:solidFill>
                <a:sym typeface="Gill Sans"/>
              </a:rPr>
              <a:t>approach (i.e. a set of complementary macro, firm-level and cross-border indicators) </a:t>
            </a:r>
          </a:p>
          <a:p>
            <a:pPr marL="457200" indent="-457200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585858"/>
              </a:solidFill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585858"/>
              </a:solidFill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585858"/>
              </a:solidFill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585858"/>
              </a:solidFill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defRPr/>
            </a:pPr>
            <a:endParaRPr lang="en-US" sz="22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" t="16837" r="2934" b="25116"/>
          <a:stretch/>
        </p:blipFill>
        <p:spPr bwMode="auto">
          <a:xfrm>
            <a:off x="2003115" y="1717855"/>
            <a:ext cx="4968552" cy="70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266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6238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4187" y="764704"/>
            <a:ext cx="3935071" cy="28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GB" altLang="en-US" sz="900" smtClean="0"/>
          </a:p>
        </p:txBody>
      </p:sp>
      <p:sp>
        <p:nvSpPr>
          <p:cNvPr id="142339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GB" altLang="en-US" sz="2200" dirty="0" smtClean="0">
                <a:latin typeface="+mn-lt"/>
                <a:cs typeface="Arial" panose="020B0604020202020204" pitchFamily="34" charset="0"/>
                <a:sym typeface="Arial Black" pitchFamily="34" charset="0"/>
              </a:rPr>
              <a:t>Our value added</a:t>
            </a:r>
            <a:r>
              <a:rPr lang="en-US" altLang="en-US" sz="2200" dirty="0" smtClean="0">
                <a:latin typeface="+mn-lt"/>
                <a:cs typeface="Arial" panose="020B0604020202020204" pitchFamily="34" charset="0"/>
                <a:sym typeface="Arial Black" pitchFamily="34" charset="0"/>
              </a:rPr>
              <a:t> </a:t>
            </a:r>
            <a:endParaRPr lang="en-US" altLang="en-US" sz="2200" dirty="0">
              <a:latin typeface="+mn-lt"/>
              <a:cs typeface="Arial" panose="020B0604020202020204" pitchFamily="34" charset="0"/>
              <a:sym typeface="Arial Black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18656" y="4365104"/>
            <a:ext cx="884583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82" tIns="50791" rIns="88882" bIns="50791"/>
          <a:lstStyle/>
          <a:p>
            <a:pPr algn="just" defTabSz="446469">
              <a:spcBef>
                <a:spcPts val="773"/>
              </a:spcBef>
              <a:buClr>
                <a:srgbClr val="003399"/>
              </a:buClr>
              <a:buSzPct val="100000"/>
              <a:defRPr/>
            </a:pPr>
            <a:endParaRPr lang="en-GB" sz="16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algn="just" defTabSz="446469">
              <a:spcBef>
                <a:spcPts val="773"/>
              </a:spcBef>
              <a:buClr>
                <a:srgbClr val="003399"/>
              </a:buClr>
              <a:buSzPct val="100000"/>
              <a:defRPr/>
            </a:pPr>
            <a:r>
              <a:rPr lang="en-GB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We 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look at firms’ heterogeneity within and across sectors/countries and show why it is important to consider for policy analysis and </a:t>
            </a:r>
            <a:r>
              <a:rPr lang="en-GB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research</a:t>
            </a:r>
            <a:endParaRPr lang="en-US" dirty="0">
              <a:solidFill>
                <a:srgbClr val="4B4B4B"/>
              </a:solidFill>
              <a:cs typeface="Arial" panose="020B0604020202020204" pitchFamily="34" charset="0"/>
              <a:sym typeface="Gill Sans"/>
            </a:endParaRPr>
          </a:p>
          <a:p>
            <a:pPr algn="just" defTabSz="446469">
              <a:spcBef>
                <a:spcPts val="773"/>
              </a:spcBef>
              <a:buClr>
                <a:srgbClr val="003399"/>
              </a:buClr>
              <a:buSzPct val="100000"/>
              <a:defRPr/>
            </a:pPr>
            <a:endParaRPr lang="en-US" dirty="0">
              <a:solidFill>
                <a:srgbClr val="4B4B4B"/>
              </a:solidFill>
              <a:cs typeface="Arial" panose="020B0604020202020204" pitchFamily="34" charset="0"/>
              <a:sym typeface="Gill Sans"/>
            </a:endParaRPr>
          </a:p>
          <a:p>
            <a:pPr algn="just" defTabSz="446469">
              <a:spcBef>
                <a:spcPts val="773"/>
              </a:spcBef>
              <a:buClr>
                <a:srgbClr val="003399"/>
              </a:buClr>
              <a:buSzPct val="100000"/>
              <a:defRPr/>
            </a:pP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</a:rPr>
              <a:t>Approach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</a:rPr>
              <a:t>is becoming more and more relevant for high level policy making: see for example, based on CompNet data, the last issue of ECB economic bulletin [link embedded</a:t>
            </a:r>
            <a:r>
              <a:rPr lang="en-US" sz="1600" dirty="0">
                <a:solidFill>
                  <a:srgbClr val="585858"/>
                </a:solidFill>
                <a:cs typeface="Arial" panose="020B0604020202020204" pitchFamily="34" charset="0"/>
              </a:rPr>
              <a:t>]</a:t>
            </a:r>
          </a:p>
          <a:p>
            <a:pPr marL="457200" indent="-457200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0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652120" y="1196752"/>
            <a:ext cx="2160240" cy="276995"/>
            <a:chOff x="5652120" y="1196752"/>
            <a:chExt cx="2160240" cy="27699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652120" y="1340768"/>
              <a:ext cx="180000" cy="0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2" name="TextBox 31"/>
            <p:cNvSpPr txBox="1"/>
            <p:nvPr/>
          </p:nvSpPr>
          <p:spPr>
            <a:xfrm>
              <a:off x="5940152" y="1196752"/>
              <a:ext cx="1872208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r>
                <a:rPr lang="en-GB" sz="1200" dirty="0">
                  <a:solidFill>
                    <a:srgbClr val="585858"/>
                  </a:solidFill>
                  <a:sym typeface="Helvetica Neue"/>
                </a:rPr>
                <a:t>ULC mean in Eurostat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52120" y="1488463"/>
            <a:ext cx="2160240" cy="276995"/>
            <a:chOff x="5652120" y="1423813"/>
            <a:chExt cx="2160240" cy="27699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5652120" y="1567829"/>
              <a:ext cx="180000" cy="0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ysDash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5" name="TextBox 34"/>
            <p:cNvSpPr txBox="1"/>
            <p:nvPr/>
          </p:nvSpPr>
          <p:spPr>
            <a:xfrm>
              <a:off x="5940152" y="1423813"/>
              <a:ext cx="1872208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r>
                <a:rPr lang="en-GB" sz="1200" dirty="0">
                  <a:solidFill>
                    <a:srgbClr val="585858"/>
                  </a:solidFill>
                  <a:sym typeface="Helvetica Neue"/>
                </a:rPr>
                <a:t>ULC mean in CompNet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4784" y="3573016"/>
            <a:ext cx="5647376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285750" indent="-285750" latinLnBrk="1" hangingPunct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3399"/>
                </a:solidFill>
                <a:sym typeface="Helvetica Neue"/>
              </a:rPr>
              <a:t>We have the same information available in Eurostat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4784" y="4005064"/>
            <a:ext cx="839973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285750" lvl="1" indent="-285750" latinLnBrk="1" hangingPunct="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3399"/>
                </a:solidFill>
                <a:sym typeface="Helvetica Neue"/>
              </a:rPr>
              <a:t>We add granularity </a:t>
            </a:r>
            <a:r>
              <a:rPr lang="en-GB" dirty="0">
                <a:solidFill>
                  <a:srgbClr val="003399"/>
                </a:solidFill>
                <a:sym typeface="Wingdings" panose="05000000000000000000" pitchFamily="2" charset="2"/>
              </a:rPr>
              <a:t> we have information on firms across several dimensions</a:t>
            </a:r>
            <a:endParaRPr lang="en-GB" dirty="0">
              <a:solidFill>
                <a:srgbClr val="003399"/>
              </a:solidFill>
              <a:sym typeface="Helvetica Neue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4187" y="764704"/>
            <a:ext cx="3935068" cy="28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4188" y="764704"/>
            <a:ext cx="3935068" cy="287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5652120" y="1959227"/>
            <a:ext cx="2088232" cy="461661"/>
            <a:chOff x="5956920" y="1728613"/>
            <a:chExt cx="2088232" cy="46166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956920" y="1872629"/>
              <a:ext cx="180000" cy="0"/>
            </a:xfrm>
            <a:prstGeom prst="line">
              <a:avLst/>
            </a:prstGeom>
            <a:noFill/>
            <a:ln w="25400" cap="flat">
              <a:solidFill>
                <a:srgbClr val="FF9900"/>
              </a:solidFill>
              <a:prstDash val="sysDash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8" name="TextBox 37"/>
            <p:cNvSpPr txBox="1"/>
            <p:nvPr/>
          </p:nvSpPr>
          <p:spPr>
            <a:xfrm>
              <a:off x="6244952" y="1728613"/>
              <a:ext cx="1800200" cy="4616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r>
                <a:rPr lang="en-GB" sz="1200" dirty="0">
                  <a:solidFill>
                    <a:srgbClr val="585858"/>
                  </a:solidFill>
                  <a:sym typeface="Helvetica Neue"/>
                </a:rPr>
                <a:t>ULC for most productive firms in CompNet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652120" y="1493173"/>
            <a:ext cx="2016224" cy="461661"/>
            <a:chOff x="5804520" y="1576213"/>
            <a:chExt cx="2016224" cy="461661"/>
          </a:xfrm>
          <a:solidFill>
            <a:schemeClr val="bg1"/>
          </a:solidFill>
        </p:grpSpPr>
        <p:cxnSp>
          <p:nvCxnSpPr>
            <p:cNvPr id="40" name="Straight Connector 39"/>
            <p:cNvCxnSpPr/>
            <p:nvPr/>
          </p:nvCxnSpPr>
          <p:spPr>
            <a:xfrm>
              <a:off x="5804520" y="1711840"/>
              <a:ext cx="180000" cy="0"/>
            </a:xfrm>
            <a:prstGeom prst="line">
              <a:avLst/>
            </a:prstGeom>
            <a:grpFill/>
            <a:ln w="25400" cap="flat">
              <a:solidFill>
                <a:schemeClr val="tx2">
                  <a:lumMod val="60000"/>
                  <a:lumOff val="40000"/>
                </a:schemeClr>
              </a:solidFill>
              <a:prstDash val="sysDash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8" name="TextBox 47"/>
            <p:cNvSpPr txBox="1"/>
            <p:nvPr/>
          </p:nvSpPr>
          <p:spPr>
            <a:xfrm>
              <a:off x="6092552" y="1576213"/>
              <a:ext cx="1728192" cy="46166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latinLnBrk="1" hangingPunct="0"/>
              <a:r>
                <a:rPr lang="en-GB" sz="1200" dirty="0">
                  <a:solidFill>
                    <a:srgbClr val="585858"/>
                  </a:solidFill>
                  <a:sym typeface="Helvetica Neue"/>
                </a:rPr>
                <a:t>ULC for least productive firms in CompNet</a:t>
              </a:r>
            </a:p>
          </p:txBody>
        </p:sp>
      </p:grpSp>
      <p:sp>
        <p:nvSpPr>
          <p:cNvPr id="49" name="Rectangle 48"/>
          <p:cNvSpPr>
            <a:spLocks/>
          </p:cNvSpPr>
          <p:nvPr/>
        </p:nvSpPr>
        <p:spPr bwMode="auto">
          <a:xfrm>
            <a:off x="179512" y="5157192"/>
            <a:ext cx="866616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82" tIns="50791" rIns="88882" bIns="50791"/>
          <a:lstStyle/>
          <a:p>
            <a:pPr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defRPr/>
            </a:pPr>
            <a:endParaRPr lang="en-US" sz="20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defRPr/>
            </a:pPr>
            <a:endParaRPr lang="en-US" sz="20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0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0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defRPr/>
            </a:pPr>
            <a:endParaRPr lang="en-US" sz="20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defTabSz="446469">
              <a:spcBef>
                <a:spcPts val="773"/>
              </a:spcBef>
              <a:spcAft>
                <a:spcPts val="4219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000" dirty="0">
              <a:solidFill>
                <a:srgbClr val="4B4B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 txBox="1"/>
          <p:nvPr/>
        </p:nvSpPr>
        <p:spPr>
          <a:xfrm>
            <a:off x="40355" y="522136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>
                <a:solidFill>
                  <a:srgbClr val="585858"/>
                </a:solidFill>
              </a:rPr>
              <a:t>Macro and firm level</a:t>
            </a:r>
          </a:p>
        </p:txBody>
      </p:sp>
    </p:spTree>
    <p:extLst>
      <p:ext uri="{BB962C8B-B14F-4D97-AF65-F5344CB8AC3E}">
        <p14:creationId xmlns:p14="http://schemas.microsoft.com/office/powerpoint/2010/main" val="304289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2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3193812"/>
            <a:ext cx="680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Helvetica Neue"/>
                <a:cs typeface="Arial" panose="020B0604020202020204" pitchFamily="34" charset="0"/>
              </a:rPr>
              <a:t>Data and Coverage</a:t>
            </a:r>
            <a:endParaRPr lang="en-GB" sz="2800" b="1" dirty="0">
              <a:solidFill>
                <a:prstClr val="white"/>
              </a:solidFill>
              <a:latin typeface="Helvetica Neu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GB" altLang="en-US" sz="900" smtClean="0"/>
          </a:p>
        </p:txBody>
      </p:sp>
      <p:sp>
        <p:nvSpPr>
          <p:cNvPr id="142339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sz="2200" dirty="0" smtClean="0">
                <a:latin typeface="+mn-lt"/>
                <a:cs typeface="Arial" panose="020B0604020202020204" pitchFamily="34" charset="0"/>
                <a:sym typeface="Arial Black" pitchFamily="34" charset="0"/>
              </a:rPr>
              <a:t>Our Data</a:t>
            </a:r>
            <a:endParaRPr lang="en-US" altLang="en-US" sz="2200" dirty="0">
              <a:latin typeface="+mn-lt"/>
              <a:cs typeface="Arial" panose="020B0604020202020204" pitchFamily="34" charset="0"/>
              <a:sym typeface="Arial Black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51520" y="548680"/>
            <a:ext cx="864165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82" tIns="50791" rIns="88882" bIns="50791" anchor="t"/>
          <a:lstStyle/>
          <a:p>
            <a:pPr marL="457200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 smtClean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marL="457200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We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use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 </a:t>
            </a: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firm-level data from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business registers</a:t>
            </a:r>
          </a:p>
          <a:p>
            <a:pPr marL="457200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Country teams, from National Central Banks and National Statistical Institutes, run common codes to </a:t>
            </a: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create indicators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at industry, macro-sector and country </a:t>
            </a: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level</a:t>
            </a:r>
          </a:p>
          <a:p>
            <a:pPr marL="914400" lvl="1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ZapfDingbatsITC" charset="0"/>
              <a:buChar char="➞"/>
              <a:defRPr/>
            </a:pP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Confidentiality is preserved </a:t>
            </a:r>
          </a:p>
          <a:p>
            <a:pPr marL="914400" lvl="1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ZapfDingbatsITC" charset="0"/>
              <a:buChar char="➞"/>
              <a:defRPr/>
            </a:pP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Data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comparability is </a:t>
            </a:r>
            <a:r>
              <a:rPr lang="en-US" dirty="0" smtClean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ensured </a:t>
            </a:r>
            <a:endParaRPr lang="en-US" dirty="0">
              <a:solidFill>
                <a:srgbClr val="585858"/>
              </a:solidFill>
              <a:cs typeface="Arial" panose="020B0604020202020204" pitchFamily="34" charset="0"/>
              <a:sym typeface="Gill Sans"/>
            </a:endParaRPr>
          </a:p>
          <a:p>
            <a:pPr marL="457200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In addition to sector averages, we collect the </a:t>
            </a:r>
            <a:r>
              <a:rPr lang="en-US" u="sng" dirty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full distribution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 for more than </a:t>
            </a:r>
            <a:r>
              <a:rPr lang="en-US" b="1" dirty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70</a:t>
            </a:r>
            <a:r>
              <a:rPr lang="en-US" dirty="0">
                <a:solidFill>
                  <a:srgbClr val="03DF28"/>
                </a:solidFill>
                <a:cs typeface="Arial" panose="020B0604020202020204" pitchFamily="34" charset="0"/>
                <a:sym typeface="Gill Sans"/>
              </a:rPr>
              <a:t>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critical business related variables</a:t>
            </a:r>
          </a:p>
          <a:p>
            <a:pPr marL="850900" indent="-401638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ZapfDingbatsITC" charset="0"/>
              <a:buChar char="➞"/>
              <a:defRPr/>
            </a:pPr>
            <a:r>
              <a:rPr lang="en-US" u="sng" dirty="0" smtClean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information </a:t>
            </a:r>
            <a:r>
              <a:rPr lang="en-US" u="sng" dirty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is much richer</a:t>
            </a:r>
            <a:r>
              <a:rPr lang="en-US" dirty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 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in comparison to the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usual 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available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 sector aggregation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 (e.g. Eurostat)</a:t>
            </a:r>
            <a:endParaRPr lang="en-US" dirty="0">
              <a:solidFill>
                <a:srgbClr val="FF0000"/>
              </a:solidFill>
              <a:cs typeface="Arial" panose="020B0604020202020204" pitchFamily="34" charset="0"/>
              <a:sym typeface="Gill Sans"/>
            </a:endParaRPr>
          </a:p>
          <a:p>
            <a:pPr marL="457200" indent="-457200" algn="just" defTabSz="446469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+mj-lt"/>
              <a:buAutoNum type="arabicPeriod" startAt="4"/>
              <a:defRPr/>
            </a:pP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Most notably,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the database </a:t>
            </a:r>
            <a:r>
              <a:rPr lang="en-GB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includes 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more than </a:t>
            </a:r>
            <a:r>
              <a:rPr lang="en-US" b="1" dirty="0">
                <a:solidFill>
                  <a:srgbClr val="003399"/>
                </a:solidFill>
                <a:cs typeface="Arial" panose="020B0604020202020204" pitchFamily="34" charset="0"/>
                <a:sym typeface="Gill Sans"/>
              </a:rPr>
              <a:t>300</a:t>
            </a:r>
            <a:r>
              <a:rPr lang="en-US" dirty="0">
                <a:solidFill>
                  <a:srgbClr val="585858"/>
                </a:solidFill>
                <a:cs typeface="Arial" panose="020B0604020202020204" pitchFamily="34" charset="0"/>
                <a:sym typeface="Gill Sans"/>
              </a:rPr>
              <a:t> joint distributions linking different firms’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550239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GB" altLang="en-US" sz="900" smtClean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51520" y="548680"/>
            <a:ext cx="8666162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882" tIns="50791" rIns="88882" bIns="50791" anchor="t"/>
          <a:lstStyle/>
          <a:p>
            <a:pPr marL="457200" indent="-457200" algn="just" defTabSz="446469" eaLnBrk="0" fontAlgn="base" hangingPunct="0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buFont typeface="+mj-lt"/>
              <a:buAutoNum type="arabicPeriod"/>
              <a:defRPr/>
            </a:pPr>
            <a:endParaRPr lang="en-US" sz="22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algn="just" defTabSz="446469" eaLnBrk="0" fontAlgn="base" hangingPunct="0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defRPr/>
            </a:pPr>
            <a:endParaRPr lang="en-US" sz="8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  <a:p>
            <a:pPr algn="just" defTabSz="446469" eaLnBrk="0" fontAlgn="base" hangingPunct="0">
              <a:spcBef>
                <a:spcPts val="773"/>
              </a:spcBef>
              <a:spcAft>
                <a:spcPts val="1200"/>
              </a:spcAft>
              <a:buClr>
                <a:srgbClr val="003399"/>
              </a:buClr>
              <a:buSzPct val="100000"/>
              <a:defRPr/>
            </a:pPr>
            <a:endParaRPr lang="en-US" sz="800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  <a:sym typeface="Gill Sans"/>
            </a:endParaRPr>
          </a:p>
        </p:txBody>
      </p:sp>
      <p:pic>
        <p:nvPicPr>
          <p:cNvPr id="6" name="Picture 5" descr="Iindicators availab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48680"/>
            <a:ext cx="9036496" cy="5911091"/>
          </a:xfrm>
          <a:prstGeom prst="rect">
            <a:avLst/>
          </a:prstGeom>
        </p:spPr>
      </p:pic>
      <p:sp>
        <p:nvSpPr>
          <p:cNvPr id="7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sz="2200" dirty="0">
                <a:latin typeface="+mn-lt"/>
                <a:cs typeface="Arial" panose="020B0604020202020204" pitchFamily="34" charset="0"/>
                <a:sym typeface="Arial Black" pitchFamily="34" charset="0"/>
              </a:rPr>
              <a:t>Five broad categories of variables are available…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6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GB" altLang="en-US" sz="900" smtClean="0"/>
          </a:p>
        </p:txBody>
      </p:sp>
      <p:sp>
        <p:nvSpPr>
          <p:cNvPr id="142339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sz="2200" dirty="0" smtClean="0">
                <a:latin typeface="+mn-lt"/>
                <a:cs typeface="Arial" panose="020B0604020202020204" pitchFamily="34" charset="0"/>
                <a:sym typeface="Arial Black" pitchFamily="34" charset="0"/>
              </a:rPr>
              <a:t>Example of joint distributions</a:t>
            </a:r>
            <a:endParaRPr lang="en-US" altLang="en-US" sz="2200" dirty="0">
              <a:latin typeface="+mn-lt"/>
              <a:cs typeface="Arial" panose="020B0604020202020204" pitchFamily="34" charset="0"/>
              <a:sym typeface="Arial Black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pic>
        <p:nvPicPr>
          <p:cNvPr id="6" name="Picture 5" descr="Iindicators availab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48680"/>
            <a:ext cx="9036496" cy="591109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32780" y="1556792"/>
            <a:ext cx="1630908" cy="438971"/>
          </a:xfrm>
          <a:prstGeom prst="roundRect">
            <a:avLst/>
          </a:prstGeom>
          <a:noFill/>
          <a:ln w="19050" cap="flat">
            <a:solidFill>
              <a:srgbClr val="002060"/>
            </a:solidFill>
            <a:prstDash val="sys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6096" y="2331167"/>
            <a:ext cx="3600400" cy="3276000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464" y="2067771"/>
            <a:ext cx="1821240" cy="4392000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54016" y="531167"/>
            <a:ext cx="3681496" cy="1800000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704" y="548680"/>
            <a:ext cx="1719808" cy="5364000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9592" y="3140968"/>
            <a:ext cx="1844424" cy="1116000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3" name="Right Arrow 12"/>
          <p:cNvSpPr/>
          <p:nvPr/>
        </p:nvSpPr>
        <p:spPr>
          <a:xfrm rot="4506122">
            <a:off x="167993" y="3646307"/>
            <a:ext cx="3391021" cy="530551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rgbClr val="003399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09592" y="548680"/>
            <a:ext cx="1862344" cy="2592112"/>
          </a:xfrm>
          <a:prstGeom prst="rect">
            <a:avLst/>
          </a:prstGeom>
          <a:solidFill>
            <a:srgbClr val="FFFFFF">
              <a:alpha val="76000"/>
            </a:srgbClr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 dirty="0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07704" y="5949280"/>
            <a:ext cx="1656184" cy="510491"/>
          </a:xfrm>
          <a:prstGeom prst="roundRect">
            <a:avLst/>
          </a:prstGeom>
          <a:noFill/>
          <a:ln w="19050" cap="flat">
            <a:solidFill>
              <a:schemeClr val="accent2"/>
            </a:solidFill>
            <a:prstDash val="sys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endParaRPr lang="en-GB">
              <a:solidFill>
                <a:srgbClr val="585858"/>
              </a:solidFill>
              <a:sym typeface="Helvetica Ne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8316" y="4835679"/>
            <a:ext cx="4920076" cy="923326"/>
          </a:xfrm>
          <a:prstGeom prst="rect">
            <a:avLst/>
          </a:prstGeom>
          <a:noFill/>
          <a:ln w="12700" cap="flat">
            <a:solidFill>
              <a:schemeClr val="accent1">
                <a:lumMod val="60000"/>
                <a:lumOff val="4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just" latinLnBrk="1" hangingPunct="0"/>
            <a:r>
              <a:rPr lang="en-GB" dirty="0" smtClean="0">
                <a:solidFill>
                  <a:srgbClr val="585858"/>
                </a:solidFill>
                <a:sym typeface="Helvetica Neue"/>
              </a:rPr>
              <a:t>Example type of question:</a:t>
            </a:r>
          </a:p>
          <a:p>
            <a:pPr algn="just" latinLnBrk="1"/>
            <a:r>
              <a:rPr lang="en-US" b="1" dirty="0">
                <a:solidFill>
                  <a:srgbClr val="585858"/>
                </a:solidFill>
                <a:sym typeface="Helvetica Neue"/>
              </a:rPr>
              <a:t>Are low productive firms in a </a:t>
            </a:r>
            <a:r>
              <a:rPr lang="en-US" b="1" dirty="0" smtClean="0">
                <a:solidFill>
                  <a:srgbClr val="585858"/>
                </a:solidFill>
                <a:sym typeface="Helvetica Neue"/>
              </a:rPr>
              <a:t>country-sector </a:t>
            </a:r>
          </a:p>
          <a:p>
            <a:pPr algn="just" latinLnBrk="1"/>
            <a:r>
              <a:rPr lang="en-US" b="1" dirty="0" smtClean="0">
                <a:solidFill>
                  <a:srgbClr val="585858"/>
                </a:solidFill>
                <a:sym typeface="Helvetica Neue"/>
              </a:rPr>
              <a:t>characterized </a:t>
            </a:r>
            <a:r>
              <a:rPr lang="en-US" b="1" dirty="0">
                <a:solidFill>
                  <a:srgbClr val="585858"/>
                </a:solidFill>
                <a:sym typeface="Helvetica Neue"/>
              </a:rPr>
              <a:t>by higher credit constraints? </a:t>
            </a:r>
          </a:p>
        </p:txBody>
      </p:sp>
    </p:spTree>
    <p:extLst>
      <p:ext uri="{BB962C8B-B14F-4D97-AF65-F5344CB8AC3E}">
        <p14:creationId xmlns:p14="http://schemas.microsoft.com/office/powerpoint/2010/main" val="3180743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9" r="21019" b="11739"/>
          <a:stretch/>
        </p:blipFill>
        <p:spPr bwMode="auto">
          <a:xfrm>
            <a:off x="3563888" y="486171"/>
            <a:ext cx="5580111" cy="589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38" name="Slide Number Placeholder 4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EC70A94-7B08-4EB4-A565-2442A22905DC}" type="slidenum">
              <a:rPr lang="en-GB" altLang="en-US" sz="9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GB" altLang="en-US" sz="900" smtClean="0"/>
          </a:p>
        </p:txBody>
      </p:sp>
      <p:sp>
        <p:nvSpPr>
          <p:cNvPr id="142339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CompNet framework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34" y="628799"/>
            <a:ext cx="4796922" cy="1508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spAutoFit/>
          </a:bodyPr>
          <a:lstStyle/>
          <a:p>
            <a:pPr eaLnBrk="0" latinLnBrk="1" hangingPunct="0">
              <a:defRPr/>
            </a:pPr>
            <a:r>
              <a:rPr lang="en-GB" altLang="en-US" sz="2400" dirty="0" smtClean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Participants to the micro database: </a:t>
            </a:r>
            <a:endParaRPr lang="en-GB" altLang="en-US" sz="2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eaLnBrk="0" latinLnBrk="1" hangingPunct="0">
              <a:defRPr/>
            </a:pPr>
            <a:r>
              <a:rPr lang="en-GB" altLang="en-US" sz="2800" b="1" dirty="0" smtClean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GB" altLang="en-US" sz="2800" b="1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EU countries </a:t>
            </a:r>
          </a:p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b="1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rPr>
              <a:t>13 in the 5</a:t>
            </a:r>
            <a:r>
              <a:rPr lang="en-GB" altLang="en-US" sz="2000" b="1" baseline="300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altLang="en-US" sz="2000" b="1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rPr>
              <a:t> vintage</a:t>
            </a:r>
            <a:endParaRPr lang="en-GB" altLang="en-US" sz="2000" b="1" dirty="0">
              <a:solidFill>
                <a:srgbClr val="003299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rgbClr val="016F13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GB" altLang="en-US" sz="2000" dirty="0" smtClean="0">
                <a:solidFill>
                  <a:srgbClr val="016F13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GB" altLang="en-US" sz="2000" dirty="0" smtClean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2000" dirty="0" smtClean="0">
                <a:solidFill>
                  <a:srgbClr val="016F13"/>
                </a:solidFill>
                <a:latin typeface="Arial" pitchFamily="34" charset="0"/>
                <a:cs typeface="Arial" pitchFamily="34" charset="0"/>
              </a:rPr>
              <a:t>considering the 4</a:t>
            </a:r>
            <a:r>
              <a:rPr lang="en-GB" altLang="en-US" sz="2000" baseline="30000" dirty="0" smtClean="0">
                <a:solidFill>
                  <a:srgbClr val="016F13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altLang="en-US" sz="2000" dirty="0" smtClean="0">
                <a:solidFill>
                  <a:srgbClr val="016F13"/>
                </a:solidFill>
                <a:latin typeface="Arial" pitchFamily="34" charset="0"/>
                <a:cs typeface="Arial" pitchFamily="34" charset="0"/>
              </a:rPr>
              <a:t> vintage</a:t>
            </a:r>
            <a:endParaRPr lang="en-GB" altLang="en-US" sz="2000" dirty="0">
              <a:solidFill>
                <a:srgbClr val="016F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825" y="2663340"/>
            <a:ext cx="3168650" cy="1508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8" tIns="45718" rIns="45718" bIns="45718" spcCol="38100">
            <a:spAutoFit/>
          </a:bodyPr>
          <a:lstStyle/>
          <a:p>
            <a:pPr eaLnBrk="0" latinLnBrk="1" hangingPunct="0">
              <a:defRPr/>
            </a:pPr>
            <a:r>
              <a:rPr lang="en-GB" altLang="en-US" sz="240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Period: </a:t>
            </a:r>
            <a:endParaRPr lang="en-GB" altLang="en-US" sz="2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eaLnBrk="0" latinLnBrk="1" hangingPunct="0">
              <a:defRPr/>
            </a:pPr>
            <a:r>
              <a:rPr lang="en-GB" alt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1995-2013</a:t>
            </a:r>
            <a:endParaRPr lang="en-GB" altLang="en-US" sz="28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eaLnBrk="0" latinLnBrk="1" hangingPunct="0">
              <a:defRPr/>
            </a:pPr>
            <a:r>
              <a:rPr lang="en-GB" altLang="en-US" sz="2000" dirty="0">
                <a:solidFill>
                  <a:srgbClr val="FFFFFF">
                    <a:lumMod val="65000"/>
                  </a:srgbClr>
                </a:solidFill>
                <a:latin typeface="Arial" pitchFamily="34" charset="0"/>
                <a:cs typeface="Arial" pitchFamily="34" charset="0"/>
              </a:rPr>
              <a:t>with delayed entrance </a:t>
            </a:r>
          </a:p>
          <a:p>
            <a:pPr eaLnBrk="0" latinLnBrk="1" hangingPunct="0">
              <a:defRPr/>
            </a:pPr>
            <a:r>
              <a:rPr lang="en-GB" altLang="en-US" sz="2000" dirty="0">
                <a:solidFill>
                  <a:srgbClr val="FFFFFF">
                    <a:lumMod val="65000"/>
                  </a:srgbClr>
                </a:solidFill>
                <a:latin typeface="Arial" pitchFamily="34" charset="0"/>
                <a:cs typeface="Arial" pitchFamily="34" charset="0"/>
              </a:rPr>
              <a:t>of some countries</a:t>
            </a:r>
            <a:endParaRPr lang="en-GB" sz="2000" dirty="0">
              <a:solidFill>
                <a:srgbClr val="FFFFFF">
                  <a:lumMod val="65000"/>
                </a:srgbClr>
              </a:solidFill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106" y="4561528"/>
            <a:ext cx="2952750" cy="193833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lIns="45718" tIns="45718" rIns="45718" bIns="45718">
            <a:spAutoFit/>
          </a:bodyPr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fontAlgn="base" latinLnBrk="1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2400" dirty="0" smtClean="0"/>
              <a:t>Sectors: </a:t>
            </a:r>
            <a:endParaRPr lang="en-GB" altLang="en-US" sz="2400" dirty="0" smtClean="0">
              <a:solidFill>
                <a:srgbClr val="003399"/>
              </a:solidFill>
            </a:endParaRPr>
          </a:p>
          <a:p>
            <a:pPr fontAlgn="base" latinLnBrk="1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2800" b="1" dirty="0" smtClean="0">
                <a:solidFill>
                  <a:srgbClr val="003399"/>
                </a:solidFill>
              </a:rPr>
              <a:t>9 macro-sectors</a:t>
            </a:r>
          </a:p>
          <a:p>
            <a:pPr fontAlgn="base" latinLnBrk="1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2000" dirty="0" smtClean="0">
                <a:solidFill>
                  <a:srgbClr val="A6A6A6"/>
                </a:solidFill>
              </a:rPr>
              <a:t>1-digit industry</a:t>
            </a:r>
          </a:p>
          <a:p>
            <a:pPr fontAlgn="base" latinLnBrk="1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2800" dirty="0" smtClean="0">
                <a:solidFill>
                  <a:srgbClr val="003399"/>
                </a:solidFill>
              </a:rPr>
              <a:t>≈ </a:t>
            </a:r>
            <a:r>
              <a:rPr lang="en-GB" altLang="en-US" sz="2800" b="1" dirty="0" smtClean="0">
                <a:solidFill>
                  <a:srgbClr val="003399"/>
                </a:solidFill>
              </a:rPr>
              <a:t>60 sectors</a:t>
            </a:r>
          </a:p>
          <a:p>
            <a:pPr fontAlgn="base" latinLnBrk="1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2000" dirty="0" smtClean="0">
                <a:solidFill>
                  <a:srgbClr val="A6A6A6"/>
                </a:solidFill>
              </a:rPr>
              <a:t>2-digit industry </a:t>
            </a:r>
            <a:r>
              <a:rPr lang="en-GB" altLang="en-US" sz="1400" dirty="0" smtClean="0">
                <a:solidFill>
                  <a:srgbClr val="A6A6A6"/>
                </a:solidFill>
              </a:rPr>
              <a:t>(NACE </a:t>
            </a:r>
            <a:r>
              <a:rPr lang="en-GB" altLang="en-US" sz="1400" dirty="0">
                <a:solidFill>
                  <a:srgbClr val="A6A6A6"/>
                </a:solidFill>
              </a:rPr>
              <a:t>R</a:t>
            </a:r>
            <a:r>
              <a:rPr lang="en-GB" altLang="en-US" sz="1400" dirty="0" smtClean="0">
                <a:solidFill>
                  <a:srgbClr val="A6A6A6"/>
                </a:solidFill>
              </a:rPr>
              <a:t>ev.2)</a:t>
            </a:r>
            <a:endParaRPr lang="en-GB" altLang="en-US" sz="2000" dirty="0" smtClean="0">
              <a:solidFill>
                <a:srgbClr val="A6A6A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823" y="2663340"/>
            <a:ext cx="4209629" cy="1508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8" tIns="45718" rIns="45718" bIns="45718" spcCol="38100">
            <a:spAutoFit/>
          </a:bodyPr>
          <a:lstStyle/>
          <a:p>
            <a:pPr eaLnBrk="0" latinLnBrk="1" hangingPunct="0">
              <a:defRPr/>
            </a:pPr>
            <a:r>
              <a:rPr lang="en-GB" altLang="en-US" sz="240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Period: </a:t>
            </a:r>
            <a:endParaRPr lang="en-GB" altLang="en-US" sz="2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eaLnBrk="0" latinLnBrk="1" hangingPunct="0">
              <a:defRPr/>
            </a:pPr>
            <a:r>
              <a:rPr lang="en-GB" altLang="en-US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1995-2013</a:t>
            </a:r>
            <a:endParaRPr lang="en-GB" altLang="en-US" sz="28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eaLnBrk="0" latinLnBrk="1" hangingPunct="0">
              <a:defRPr/>
            </a:pPr>
            <a:r>
              <a:rPr lang="en-GB" altLang="en-US" sz="2000" dirty="0">
                <a:solidFill>
                  <a:srgbClr val="FFFFFF">
                    <a:lumMod val="65000"/>
                  </a:srgbClr>
                </a:solidFill>
                <a:latin typeface="Arial" pitchFamily="34" charset="0"/>
                <a:cs typeface="Arial" pitchFamily="34" charset="0"/>
              </a:rPr>
              <a:t>with delayed entrance </a:t>
            </a:r>
          </a:p>
          <a:p>
            <a:pPr eaLnBrk="0" latinLnBrk="1" hangingPunct="0">
              <a:defRPr/>
            </a:pPr>
            <a:r>
              <a:rPr lang="en-GB" altLang="en-US" sz="2000" dirty="0">
                <a:solidFill>
                  <a:srgbClr val="FFFFFF">
                    <a:lumMod val="65000"/>
                  </a:srgbClr>
                </a:solidFill>
                <a:latin typeface="Arial" pitchFamily="34" charset="0"/>
                <a:cs typeface="Arial" pitchFamily="34" charset="0"/>
              </a:rPr>
              <a:t>of some </a:t>
            </a:r>
            <a:r>
              <a:rPr lang="en-GB" altLang="en-US" sz="2000" dirty="0" smtClean="0">
                <a:solidFill>
                  <a:srgbClr val="FFFFFF">
                    <a:lumMod val="65000"/>
                  </a:srgbClr>
                </a:solidFill>
                <a:latin typeface="Arial" pitchFamily="34" charset="0"/>
                <a:cs typeface="Arial" pitchFamily="34" charset="0"/>
              </a:rPr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5590587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69875" y="1124744"/>
            <a:ext cx="7974533" cy="172819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sz="1800" u="sng" dirty="0" smtClean="0">
                <a:solidFill>
                  <a:schemeClr val="accent1"/>
                </a:solidFill>
                <a:latin typeface="+mn-lt"/>
              </a:rPr>
              <a:t>Full sample</a:t>
            </a:r>
            <a:r>
              <a:rPr lang="en-GB" sz="1800" dirty="0" smtClean="0">
                <a:latin typeface="+mn-lt"/>
              </a:rPr>
              <a:t>: </a:t>
            </a:r>
            <a:r>
              <a:rPr lang="en-US" sz="1800" dirty="0" smtClean="0">
                <a:latin typeface="+mn-lt"/>
              </a:rPr>
              <a:t>all </a:t>
            </a:r>
            <a:r>
              <a:rPr lang="en-US" sz="1800" dirty="0">
                <a:latin typeface="+mn-lt"/>
              </a:rPr>
              <a:t>non-financial firms </a:t>
            </a:r>
            <a:r>
              <a:rPr lang="en-US" sz="1800" dirty="0" smtClean="0">
                <a:latin typeface="+mn-lt"/>
              </a:rPr>
              <a:t>with </a:t>
            </a:r>
            <a:r>
              <a:rPr lang="en-US" sz="1800" dirty="0">
                <a:latin typeface="+mn-lt"/>
              </a:rPr>
              <a:t>at least 1 </a:t>
            </a:r>
            <a:r>
              <a:rPr lang="en-US" sz="1800" dirty="0" smtClean="0">
                <a:latin typeface="+mn-lt"/>
              </a:rPr>
              <a:t>employee </a:t>
            </a:r>
            <a:r>
              <a:rPr lang="en-US" sz="1800" dirty="0">
                <a:latin typeface="+mn-lt"/>
              </a:rPr>
              <a:t>(excluding self-employed</a:t>
            </a:r>
            <a:r>
              <a:rPr lang="en-US" sz="1800" dirty="0" smtClean="0">
                <a:latin typeface="+mn-lt"/>
              </a:rPr>
              <a:t>)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aaaaaaaaaaaaaaaaaaaaaaaaaaaaaaaaaaaaaaaaaaaa</a:t>
            </a:r>
            <a:r>
              <a:rPr lang="en-US" sz="1800" dirty="0" smtClean="0">
                <a:latin typeface="+mn-lt"/>
              </a:rPr>
              <a:t>    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 uneven coverage due to country specific reporting thresholds </a:t>
            </a:r>
            <a:endParaRPr lang="en-GB" sz="1400" dirty="0" smtClean="0">
              <a:solidFill>
                <a:schemeClr val="accent1"/>
              </a:solidFill>
              <a:latin typeface="+mn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1800" u="sng" dirty="0" smtClean="0">
                <a:solidFill>
                  <a:schemeClr val="accent1"/>
                </a:solidFill>
                <a:latin typeface="+mn-lt"/>
              </a:rPr>
              <a:t>20E sample</a:t>
            </a:r>
            <a:r>
              <a:rPr lang="en-GB" sz="1800" dirty="0" smtClean="0">
                <a:latin typeface="+mn-lt"/>
              </a:rPr>
              <a:t>: </a:t>
            </a:r>
            <a:r>
              <a:rPr lang="en-US" sz="1800" dirty="0">
                <a:latin typeface="+mn-lt"/>
              </a:rPr>
              <a:t>all non-financial firms </a:t>
            </a:r>
            <a:r>
              <a:rPr lang="en-GB" sz="1800" dirty="0" smtClean="0">
                <a:latin typeface="+mn-lt"/>
              </a:rPr>
              <a:t>with at least 20 employees. Highly </a:t>
            </a:r>
            <a:r>
              <a:rPr lang="en-GB" sz="1800" dirty="0">
                <a:latin typeface="+mn-lt"/>
              </a:rPr>
              <a:t>representative sample, </a:t>
            </a:r>
            <a:r>
              <a:rPr lang="en-GB" sz="1800" dirty="0" smtClean="0">
                <a:latin typeface="+mn-lt"/>
              </a:rPr>
              <a:t>particularly suitable for cross country comparison </a:t>
            </a:r>
            <a:r>
              <a:rPr lang="en-GB" sz="1400" dirty="0" smtClean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 homogeneous  samples  and even coverage </a:t>
            </a:r>
            <a:r>
              <a:rPr lang="en-GB" sz="1400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further </a:t>
            </a:r>
            <a:r>
              <a:rPr lang="en-GB" sz="1400" dirty="0" smtClean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improved </a:t>
            </a:r>
            <a:r>
              <a:rPr lang="en-GB" sz="1400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by population weights</a:t>
            </a:r>
            <a:endParaRPr lang="en-GB" sz="1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392336"/>
          </a:xfrm>
        </p:spPr>
        <p:txBody>
          <a:bodyPr/>
          <a:lstStyle/>
          <a:p>
            <a:pPr algn="l"/>
            <a:r>
              <a:rPr lang="en-GB" dirty="0" smtClean="0">
                <a:latin typeface="+mn-lt"/>
              </a:rPr>
              <a:t>The CompNet database includes two different samples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02EB0-3504-4EDE-8B86-920666E38A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62508"/>
              </p:ext>
            </p:extLst>
          </p:nvPr>
        </p:nvGraphicFramePr>
        <p:xfrm>
          <a:off x="2555776" y="3376762"/>
          <a:ext cx="3888432" cy="3004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049162"/>
                <a:gridCol w="771563"/>
                <a:gridCol w="77156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1050" dirty="0" smtClean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GB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ctr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bg1"/>
                          </a:solidFill>
                          <a:effectLst/>
                        </a:rPr>
                        <a:t>Number of firms</a:t>
                      </a:r>
                      <a:endParaRPr lang="en-GB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bg1"/>
                          </a:solidFill>
                          <a:effectLst/>
                        </a:rPr>
                        <a:t>Number of employees</a:t>
                      </a:r>
                      <a:endParaRPr lang="en-GB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bg1"/>
                          </a:solidFill>
                          <a:effectLst/>
                        </a:rPr>
                        <a:t>Real Value Added</a:t>
                      </a:r>
                      <a:endParaRPr lang="en-GB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Belgium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81.5%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84.0%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83.9%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Croatia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91.7%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90.9%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77.8%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smtClean="0">
                          <a:solidFill>
                            <a:srgbClr val="000000"/>
                          </a:solidFill>
                          <a:effectLst/>
                        </a:rPr>
                        <a:t>Czech Republic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95.0%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94.0%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48.9%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Denmark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69.4%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63.5%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96.6%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Estonia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90.2%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81.8%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43.5%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Finland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86.1%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85.5%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81.1%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France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86.2%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89.0%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84.2%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Italy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78.9%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85.1%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56.6%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Latvia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83.3%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93.2%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53.8%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Poland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75.9%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90.9%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</a:rPr>
                        <a:t>40.4%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Sendnya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accent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3401" y="3007989"/>
            <a:ext cx="3835474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latinLnBrk="1" hangingPunct="0"/>
            <a:r>
              <a:rPr lang="en-GB" sz="1400" dirty="0">
                <a:solidFill>
                  <a:srgbClr val="000000"/>
                </a:solidFill>
                <a:sym typeface="Helvetica Neue"/>
              </a:rPr>
              <a:t>CompNet’s 20E sample and Eurostat coverage </a:t>
            </a:r>
          </a:p>
        </p:txBody>
      </p:sp>
      <p:sp>
        <p:nvSpPr>
          <p:cNvPr id="7" name="Shape 84"/>
          <p:cNvSpPr txBox="1">
            <a:spLocks/>
          </p:cNvSpPr>
          <p:nvPr/>
        </p:nvSpPr>
        <p:spPr bwMode="auto">
          <a:xfrm>
            <a:off x="204788" y="98425"/>
            <a:ext cx="8615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fontAlgn="base">
              <a:lnSpc>
                <a:spcPts val="2700"/>
              </a:lnSpc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defRPr sz="2000" b="1">
                <a:solidFill>
                  <a:srgbClr val="FFFFFF"/>
                </a:solidFill>
                <a:latin typeface="Calibri" pitchFamily="34" charset="0"/>
                <a:ea typeface="ヒラギノ角ゴ Pro W3" pitchFamily="-64" charset="-128"/>
                <a:cs typeface="Calibri" pitchFamily="34" charset="0"/>
              </a:defRPr>
            </a:lvl1pPr>
            <a:lvl2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2pPr>
            <a:lvl3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3pPr>
            <a:lvl4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4pPr>
            <a:lvl5pPr algn="ctr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399"/>
                </a:solidFill>
                <a:latin typeface="Arial Black"/>
                <a:ea typeface="MS PGothic" pitchFamily="34" charset="-128"/>
                <a:cs typeface="Arial Black"/>
              </a:defRPr>
            </a:lvl5pPr>
            <a:lvl6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6pPr>
            <a:lvl7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7pPr>
            <a:lvl8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8pPr>
            <a:lvl9pPr>
              <a:lnSpc>
                <a:spcPts val="2700"/>
              </a:lnSpc>
              <a:defRPr sz="2400">
                <a:solidFill>
                  <a:srgbClr val="003399"/>
                </a:solidFill>
                <a:latin typeface="Arial Black"/>
                <a:ea typeface="Arial Black"/>
                <a:cs typeface="Arial Black"/>
              </a:defRPr>
            </a:lvl9pPr>
          </a:lstStyle>
          <a:p>
            <a:r>
              <a:rPr lang="en-US" altLang="en-US" sz="2200" dirty="0" smtClean="0">
                <a:latin typeface="+mn-lt"/>
                <a:cs typeface="Arial" panose="020B0604020202020204" pitchFamily="34" charset="0"/>
                <a:sym typeface="Arial Black" pitchFamily="34" charset="0"/>
              </a:rPr>
              <a:t>CompNet coverage</a:t>
            </a:r>
            <a:endParaRPr lang="en-US" altLang="en-US" sz="2200" dirty="0">
              <a:latin typeface="+mn-lt"/>
              <a:cs typeface="Arial" panose="020B0604020202020204" pitchFamily="34" charset="0"/>
              <a:sym typeface="Arial Black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49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Default">
  <a:themeElements>
    <a:clrScheme name="Default">
      <a:dk1>
        <a:srgbClr val="585858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4078B8"/>
      </a:accent2>
      <a:accent3>
        <a:srgbClr val="8F8F8F"/>
      </a:accent3>
      <a:accent4>
        <a:srgbClr val="4B4B4B"/>
      </a:accent4>
      <a:accent5>
        <a:srgbClr val="AAADC9"/>
      </a:accent5>
      <a:accent6>
        <a:srgbClr val="3A6DA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33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33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5_Default">
  <a:themeElements>
    <a:clrScheme name="Default">
      <a:dk1>
        <a:srgbClr val="585858"/>
      </a:dk1>
      <a:lt1>
        <a:srgbClr val="FFFFFF"/>
      </a:lt1>
      <a:dk2>
        <a:srgbClr val="A7A7A7"/>
      </a:dk2>
      <a:lt2>
        <a:srgbClr val="535353"/>
      </a:lt2>
      <a:accent1>
        <a:srgbClr val="003399"/>
      </a:accent1>
      <a:accent2>
        <a:srgbClr val="4078B8"/>
      </a:accent2>
      <a:accent3>
        <a:srgbClr val="8F8F8F"/>
      </a:accent3>
      <a:accent4>
        <a:srgbClr val="4B4B4B"/>
      </a:accent4>
      <a:accent5>
        <a:srgbClr val="AAADC9"/>
      </a:accent5>
      <a:accent6>
        <a:srgbClr val="3A6DA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33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33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858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927</Words>
  <Application>Microsoft Office PowerPoint</Application>
  <PresentationFormat>On-screen Show (4:3)</PresentationFormat>
  <Paragraphs>225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4_Default</vt:lpstr>
      <vt:lpstr>5_Default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CompNet database includes two different samples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CompNet is an independent Network of researchers and policy makers Its member Institutions are: </vt:lpstr>
      <vt:lpstr>CompNet Governance is composed by three main bodies   </vt:lpstr>
      <vt:lpstr>CompNet features a dedicated working paper series within the ECB and the Halle Institute </vt:lpstr>
    </vt:vector>
  </TitlesOfParts>
  <Company>European Central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Duretto, Lorenzo</dc:creator>
  <cp:lastModifiedBy>Duretto, Lorenzo</cp:lastModifiedBy>
  <cp:revision>51</cp:revision>
  <dcterms:created xsi:type="dcterms:W3CDTF">2017-03-09T14:35:31Z</dcterms:created>
  <dcterms:modified xsi:type="dcterms:W3CDTF">2017-03-22T13:49:22Z</dcterms:modified>
</cp:coreProperties>
</file>